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3004800" cy="9753600"/>
  <p:notesSz cx="6858000" cy="9144000"/>
  <p:defaultTextStyle>
    <a:lvl1pPr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1pPr>
    <a:lvl2pPr indent="228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2pPr>
    <a:lvl3pPr indent="457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3pPr>
    <a:lvl4pPr indent="685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4pPr>
    <a:lvl5pPr indent="9144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5pPr>
    <a:lvl6pPr indent="11430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6pPr>
    <a:lvl7pPr indent="13716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7pPr>
    <a:lvl8pPr indent="16002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8pPr>
    <a:lvl9pPr indent="1828800" algn="ctr" defTabSz="457200">
      <a:defRPr sz="4200">
        <a:solidFill>
          <a:srgbClr val="FFFFFF"/>
        </a:solidFill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37" autoAdjust="0"/>
  </p:normalViewPr>
  <p:slideViewPr>
    <p:cSldViewPr snapToGrid="0" snapToObjects="1">
      <p:cViewPr varScale="1">
        <p:scale>
          <a:sx n="71" d="100"/>
          <a:sy n="71" d="100"/>
        </p:scale>
        <p:origin x="-1120" y="-12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5184926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457200">
              <a:defRPr sz="7200" b="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81100" y="6794500"/>
            <a:ext cx="10642600" cy="1511300"/>
          </a:xfrm>
          <a:prstGeom prst="rect">
            <a:avLst/>
          </a:prstGeom>
        </p:spPr>
        <p:txBody>
          <a:bodyPr/>
          <a:lstStyle>
            <a:lvl1pPr defTabSz="457200">
              <a:defRPr sz="7200" b="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81100" y="8382000"/>
            <a:ext cx="10642600" cy="9398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6068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 b="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09600" y="1155700"/>
            <a:ext cx="5994400" cy="3568700"/>
          </a:xfrm>
          <a:prstGeom prst="rect">
            <a:avLst/>
          </a:prstGeom>
        </p:spPr>
        <p:txBody>
          <a:bodyPr anchor="b"/>
          <a:lstStyle>
            <a:lvl1pPr defTabSz="457200">
              <a:defRPr sz="5800" b="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09600" y="4762500"/>
            <a:ext cx="5994400" cy="3568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 b="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 b="0">
                <a:latin typeface="+mn-lt"/>
                <a:ea typeface="+mn-ea"/>
                <a:cs typeface="+mn-cs"/>
                <a:sym typeface="Chalkduste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270000" y="1066800"/>
            <a:ext cx="10464800" cy="76200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SzPct val="43000"/>
              <a:buBlip>
                <a:blip r:embed="rId3"/>
              </a:buBlip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halkduster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xmlns:p14="http://schemas.microsoft.com/office/powerpoint/2010/main"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0039">
              <a:defRPr sz="504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040" dirty="0">
                <a:solidFill>
                  <a:srgbClr val="FFFFFF"/>
                </a:solidFill>
              </a:rPr>
              <a:t>APUSH Review: Period 2 (1607 </a:t>
            </a:r>
            <a:r>
              <a:rPr lang="mr-IN" sz="5040" dirty="0" smtClean="0">
                <a:solidFill>
                  <a:srgbClr val="FFFFFF"/>
                </a:solidFill>
              </a:rPr>
              <a:t>–</a:t>
            </a:r>
            <a:r>
              <a:rPr sz="5040" dirty="0" smtClean="0">
                <a:solidFill>
                  <a:srgbClr val="FFFFFF"/>
                </a:solidFill>
              </a:rPr>
              <a:t> </a:t>
            </a:r>
            <a:r>
              <a:rPr sz="5040" dirty="0">
                <a:solidFill>
                  <a:srgbClr val="FFFFFF"/>
                </a:solidFill>
              </a:rPr>
              <a:t>1754</a:t>
            </a:r>
            <a:r>
              <a:rPr sz="5040" dirty="0" smtClean="0">
                <a:solidFill>
                  <a:srgbClr val="FFFFFF"/>
                </a:solidFill>
              </a:rPr>
              <a:t>)</a:t>
            </a:r>
            <a:endParaRPr sz="5040" dirty="0">
              <a:solidFill>
                <a:srgbClr val="FFFFFF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3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Tm="1223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Short Answer Practice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5780" lvl="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Answer all 3 parts:</a:t>
            </a:r>
          </a:p>
          <a:p>
            <a:pPr marL="525780" lvl="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a) Briefly explain one goal of English colonization</a:t>
            </a:r>
          </a:p>
          <a:p>
            <a:pPr marL="525780" lvl="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b) Briefly explain one English goal that differed from other European powers</a:t>
            </a:r>
          </a:p>
          <a:p>
            <a:pPr marL="525780" lvl="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c) Briefly explain one impact of English colonization in the Americas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</a:rPr>
              <a:t>European Imperial Goals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365759" lvl="0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FFFFFF"/>
                </a:solidFill>
              </a:rPr>
              <a:t>Spanish:</a:t>
            </a:r>
          </a:p>
          <a:p>
            <a:pPr marL="731519" lvl="1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FFFFFF"/>
                </a:solidFill>
              </a:rPr>
              <a:t>Tight control, sought to convert Natives and gain gold</a:t>
            </a:r>
          </a:p>
          <a:p>
            <a:pPr marL="365759" lvl="0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FFFFFF"/>
                </a:solidFill>
              </a:rPr>
              <a:t>Dutch and French:</a:t>
            </a:r>
          </a:p>
          <a:p>
            <a:pPr marL="731519" lvl="1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FFFFFF"/>
                </a:solidFill>
              </a:rPr>
              <a:t>Sent fewer settlers, established trade alliances with Natives, often intermarried, traded furs</a:t>
            </a:r>
          </a:p>
          <a:p>
            <a:pPr marL="365759" lvl="0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FFFFFF"/>
                </a:solidFill>
              </a:rPr>
              <a:t>English:</a:t>
            </a:r>
          </a:p>
          <a:p>
            <a:pPr marL="731519" lvl="1" indent="-365759" defTabSz="292607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FFFFFF"/>
                </a:solidFill>
              </a:rPr>
              <a:t>Colonies heavily relied on agriculture (tobacco - Chesapeake), many men and women populated the colonies, often hostile relationships with Natives</a:t>
            </a:r>
          </a:p>
        </p:txBody>
      </p:sp>
      <p:pic>
        <p:nvPicPr>
          <p:cNvPr id="44" name="Fur_traders_in_canada_177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0049" y="1049431"/>
            <a:ext cx="5591014" cy="3941665"/>
          </a:xfrm>
          <a:prstGeom prst="rect">
            <a:avLst/>
          </a:prstGeom>
          <a:ln w="88900">
            <a:miter lim="400000"/>
          </a:ln>
        </p:spPr>
      </p:pic>
      <p:pic>
        <p:nvPicPr>
          <p:cNvPr id="45" name="587px-Chute_tobacco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5049" y="476250"/>
            <a:ext cx="5625401" cy="5740400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 advTm="2087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build="p" bldLvl="5" animBg="1" advAuto="0"/>
      <p:bldP spid="44" grpId="2" animBg="1" advAuto="0"/>
      <p:bldP spid="44" grpId="4" animBg="1" advAuto="0"/>
      <p:bldP spid="45" grpId="3" animBg="1" advAuto="0"/>
      <p:bldP spid="45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</a:rPr>
              <a:t>British Colonies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270000" y="3263900"/>
            <a:ext cx="10464800" cy="5740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1469" lvl="0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FFFFFF"/>
                </a:solidFill>
              </a:rPr>
              <a:t>British colonists rarely intermarried with Natives and Africans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FFFFFF"/>
                </a:solidFill>
              </a:rPr>
              <a:t>Rigid social hierarchy developed</a:t>
            </a:r>
          </a:p>
          <a:p>
            <a:pPr marL="331469" lvl="0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FFFFFF"/>
                </a:solidFill>
              </a:rPr>
              <a:t>Emergence of the Atlantic Slave Trade was caused by: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FFFFFF"/>
                </a:solidFill>
              </a:rPr>
              <a:t>Racial superiority, lack of indentured servants (post-Bacon’s Rebellion in 1676), Natives were harder to enslave, and European demand for goods</a:t>
            </a:r>
          </a:p>
          <a:p>
            <a:pPr marL="331469" lvl="0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FFFFFF"/>
                </a:solidFill>
              </a:rPr>
              <a:t>Impacts of African Slavery?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FFFFFF"/>
                </a:solidFill>
              </a:rPr>
              <a:t>Desire for more land - conflicts with Natives</a:t>
            </a:r>
          </a:p>
          <a:p>
            <a:pPr marL="662939" lvl="1" indent="-331469" defTabSz="265175">
              <a:spcBef>
                <a:spcPts val="20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800" dirty="0">
                <a:solidFill>
                  <a:srgbClr val="FFFFFF"/>
                </a:solidFill>
              </a:rPr>
              <a:t>Africans used covert (passive) and overt forms of resistance</a:t>
            </a:r>
          </a:p>
        </p:txBody>
      </p:sp>
      <p:pic>
        <p:nvPicPr>
          <p:cNvPr id="49" name="416px-Slave_ship_diagra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1402" y="108561"/>
            <a:ext cx="3450946" cy="4896638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build="p" bldLvl="5" animBg="1" advAuto="0"/>
      <p:bldP spid="49" grpId="2" animBg="1" advAuto="0"/>
      <p:bldP spid="49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568800" y="-39192"/>
            <a:ext cx="9673547" cy="125313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</a:rPr>
              <a:t>British Colonies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270000" y="1783556"/>
            <a:ext cx="10464800" cy="72052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5745" lvl="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rgbClr val="FFFFFF"/>
                </a:solidFill>
              </a:rPr>
              <a:t>New England: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rgbClr val="FFFFFF"/>
                </a:solidFill>
              </a:rPr>
              <a:t>Puritans that sought to establish a like-minded (homogeneous) community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rgbClr val="FFFFFF"/>
                </a:solidFill>
              </a:rPr>
              <a:t>Mixed economy - agriculture and trade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rgbClr val="FFFFFF"/>
                </a:solidFill>
              </a:rPr>
              <a:t>Longer life-expectancy, more families</a:t>
            </a:r>
          </a:p>
          <a:p>
            <a:pPr marL="245745" lvl="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rgbClr val="FFFFFF"/>
                </a:solidFill>
              </a:rPr>
              <a:t>Middle Colonies: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rgbClr val="FFFFFF"/>
                </a:solidFill>
              </a:rPr>
              <a:t>Religiously, ethnically, and demographically diverse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rgbClr val="FFFFFF"/>
                </a:solidFill>
              </a:rPr>
              <a:t>Crops - cereal (grains)</a:t>
            </a:r>
          </a:p>
          <a:p>
            <a:pPr marL="245745" lvl="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rgbClr val="FFFFFF"/>
                </a:solidFill>
              </a:rPr>
              <a:t>Southern: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rgbClr val="FFFFFF"/>
                </a:solidFill>
              </a:rPr>
              <a:t>Chesapeake (MD and VA) and North Carolina - tobacco - labor-intensive </a:t>
            </a:r>
          </a:p>
          <a:p>
            <a:pPr marL="737234" lvl="2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rgbClr val="FFFFFF"/>
                </a:solidFill>
              </a:rPr>
              <a:t>Relied on indentured servants initially, later slavery (Post-Bacon’s Rebellion)</a:t>
            </a:r>
          </a:p>
          <a:p>
            <a:pPr marL="245745" lvl="0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rgbClr val="FFFFFF"/>
                </a:solidFill>
              </a:rPr>
              <a:t>Atlantic seaboard (South Carolina) and West Indies: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rgbClr val="FFFFFF"/>
                </a:solidFill>
              </a:rPr>
              <a:t>Long growing season, heavy use of slave labor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rgbClr val="FFFFFF"/>
                </a:solidFill>
              </a:rPr>
              <a:t>Staple crops - (rice), as well as sugar</a:t>
            </a:r>
          </a:p>
          <a:p>
            <a:pPr marL="491490" lvl="1" indent="-245745" defTabSz="196596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300" dirty="0">
                <a:solidFill>
                  <a:srgbClr val="FFFFFF"/>
                </a:solidFill>
              </a:rPr>
              <a:t>Slaves often made up most of the population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European Conflicts in the Americas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4344" lvl="0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88">
                <a:solidFill>
                  <a:srgbClr val="FFFFFF"/>
                </a:solidFill>
              </a:rPr>
              <a:t>Colonies focused on goods that were valued in Europe (fur, tobacco)</a:t>
            </a:r>
          </a:p>
          <a:p>
            <a:pPr marL="474344" lvl="0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88">
                <a:solidFill>
                  <a:srgbClr val="FFFFFF"/>
                </a:solidFill>
              </a:rPr>
              <a:t>Colonists had different goals than European leaders:</a:t>
            </a:r>
          </a:p>
          <a:p>
            <a:pPr marL="948689" lvl="1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88">
                <a:solidFill>
                  <a:srgbClr val="FFFFFF"/>
                </a:solidFill>
              </a:rPr>
              <a:t>Helped promote mistrust</a:t>
            </a:r>
          </a:p>
          <a:p>
            <a:pPr marL="948689" lvl="1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88">
                <a:solidFill>
                  <a:srgbClr val="FFFFFF"/>
                </a:solidFill>
              </a:rPr>
              <a:t>Colonists were upset over:</a:t>
            </a:r>
          </a:p>
          <a:p>
            <a:pPr marL="1423034" lvl="2" indent="-474344" defTabSz="379475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988">
                <a:solidFill>
                  <a:srgbClr val="FFFFFF"/>
                </a:solidFill>
              </a:rPr>
              <a:t>Territorial settlement, frontier defense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European and Native Clashes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14325" lvl="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FFFFFF"/>
                </a:solidFill>
              </a:rPr>
              <a:t>Diseases ravaged Native communities</a:t>
            </a:r>
          </a:p>
          <a:p>
            <a:pPr marL="314325" lvl="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FFFFFF"/>
                </a:solidFill>
              </a:rPr>
              <a:t>Pueblo Revolt (1680):</a:t>
            </a:r>
          </a:p>
          <a:p>
            <a:pPr marL="628650" lvl="1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FFFFFF"/>
                </a:solidFill>
              </a:rPr>
              <a:t>Spanish sought to suppress Native practices inconsistent with Christianity</a:t>
            </a:r>
          </a:p>
          <a:p>
            <a:pPr marL="628650" lvl="1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FFFFFF"/>
                </a:solidFill>
              </a:rPr>
              <a:t>Pueblos revolted, expelled the Spanish for over 10 years</a:t>
            </a:r>
          </a:p>
          <a:p>
            <a:pPr marL="628650" lvl="1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FFFFFF"/>
                </a:solidFill>
              </a:rPr>
              <a:t>The Spanish regained control, advocated the religious assimilation of Natives</a:t>
            </a:r>
          </a:p>
          <a:p>
            <a:pPr marL="314325" lvl="0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FFFFFF"/>
                </a:solidFill>
              </a:rPr>
              <a:t>Native American Warfare:</a:t>
            </a:r>
          </a:p>
          <a:p>
            <a:pPr marL="628650" lvl="1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FFFFFF"/>
                </a:solidFill>
              </a:rPr>
              <a:t>Became more destructive due to:</a:t>
            </a:r>
          </a:p>
          <a:p>
            <a:pPr marL="942975" lvl="2" indent="-314325" defTabSz="251460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rgbClr val="FFFFFF"/>
                </a:solidFill>
              </a:rPr>
              <a:t>Deadlier weapons (guns) and alcohol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1479">
              <a:defRPr sz="6479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79">
                <a:solidFill>
                  <a:srgbClr val="FFFFFF"/>
                </a:solidFill>
              </a:rPr>
              <a:t>Impacts of Exchanges on North America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5780" lvl="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Exchange of European and New World goods increased significantly</a:t>
            </a:r>
          </a:p>
          <a:p>
            <a:pPr marL="1051560" lvl="1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Slaves, tobacco, rice, etc. </a:t>
            </a:r>
          </a:p>
          <a:p>
            <a:pPr marL="525780" lvl="0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Anglicization of the British colonies:</a:t>
            </a:r>
          </a:p>
          <a:p>
            <a:pPr marL="1051560" lvl="1" indent="-525780" defTabSz="420623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3312">
                <a:solidFill>
                  <a:srgbClr val="FFFFFF"/>
                </a:solidFill>
              </a:rPr>
              <a:t>Trans-Atlantic print culture, Protestant evangelism, Enlightenment, etc.</a:t>
            </a:r>
          </a:p>
        </p:txBody>
      </p:sp>
      <p:pic>
        <p:nvPicPr>
          <p:cNvPr id="65" name="460px-Locke-John-LOC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0080" y="336550"/>
            <a:ext cx="3915120" cy="5098166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build="p" bldLvl="5" animBg="1" advAuto="0"/>
      <p:bldP spid="65" grpId="2" animBg="1" advAuto="0"/>
      <p:bldP spid="65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1270000" y="39317"/>
            <a:ext cx="10215122" cy="215195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 dirty="0">
                <a:solidFill>
                  <a:srgbClr val="FFFFFF"/>
                </a:solidFill>
              </a:rPr>
              <a:t>British-Colonial Relations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438596" y="2355155"/>
            <a:ext cx="11683753" cy="668426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lvl="0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</a:rPr>
              <a:t>Similar laws, cultures, institutions, and government developed within the British colonies</a:t>
            </a:r>
          </a:p>
          <a:p>
            <a:pPr marL="285750" lvl="0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</a:rPr>
              <a:t>Britain sought mercantilist policies:</a:t>
            </a:r>
          </a:p>
          <a:p>
            <a:pPr marL="571500" lvl="1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</a:rPr>
              <a:t>Making $ for the Mother country</a:t>
            </a:r>
          </a:p>
          <a:p>
            <a:pPr marL="571500" lvl="1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</a:rPr>
              <a:t>However, this was not always successful:</a:t>
            </a:r>
          </a:p>
          <a:p>
            <a:pPr marL="857250" lvl="2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</a:rPr>
              <a:t>Colonial resistance - smuggling</a:t>
            </a:r>
          </a:p>
          <a:p>
            <a:pPr marL="857250" lvl="2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</a:rPr>
              <a:t>Britain’s policy of salutary neglect - British indifference</a:t>
            </a:r>
          </a:p>
          <a:p>
            <a:pPr marL="571500" lvl="1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</a:rPr>
              <a:t>Colonial arguments for resistance?</a:t>
            </a:r>
          </a:p>
          <a:p>
            <a:pPr marL="857250" lvl="2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</a:rPr>
              <a:t>Self-government, lack of representation</a:t>
            </a:r>
          </a:p>
          <a:p>
            <a:pPr marL="857250" lvl="2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</a:rPr>
              <a:t>Enlightenment ideas - liberty</a:t>
            </a:r>
          </a:p>
          <a:p>
            <a:pPr marL="857250" lvl="2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</a:rPr>
              <a:t>Religious independence and diversity - less importance of Anglican Church</a:t>
            </a:r>
          </a:p>
          <a:p>
            <a:pPr marL="857250" lvl="2" indent="-285750" defTabSz="228600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200" dirty="0">
                <a:solidFill>
                  <a:srgbClr val="FFFFFF"/>
                </a:solidFill>
              </a:rPr>
              <a:t>Perceived corruption in British imperial system</a:t>
            </a:r>
          </a:p>
        </p:txBody>
      </p:sp>
      <p:pic>
        <p:nvPicPr>
          <p:cNvPr id="69" name="EdmundBurke177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12454" y="673100"/>
            <a:ext cx="4022447" cy="478862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build="p" bldLvl="5" animBg="1" advAuto="0"/>
      <p:bldP spid="69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200">
                <a:solidFill>
                  <a:srgbClr val="FFFFFF"/>
                </a:solidFill>
              </a:rPr>
              <a:t>Quick Recap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1480" lvl="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 dirty="0">
                <a:solidFill>
                  <a:srgbClr val="FFFFFF"/>
                </a:solidFill>
              </a:rPr>
              <a:t>Spanish, French, Dutch, and English imperial goals and relations with Natives</a:t>
            </a:r>
          </a:p>
          <a:p>
            <a:pPr marL="411480" lvl="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 dirty="0">
                <a:solidFill>
                  <a:srgbClr val="FFFFFF"/>
                </a:solidFill>
              </a:rPr>
              <a:t>Reasons for Atlantic-trade and increase in slavery</a:t>
            </a:r>
          </a:p>
          <a:p>
            <a:pPr marL="411480" lvl="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 dirty="0">
                <a:solidFill>
                  <a:srgbClr val="FFFFFF"/>
                </a:solidFill>
              </a:rPr>
              <a:t>British colonies - economy, population characteristics</a:t>
            </a:r>
          </a:p>
          <a:p>
            <a:pPr marL="411480" lvl="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 dirty="0">
                <a:solidFill>
                  <a:srgbClr val="FFFFFF"/>
                </a:solidFill>
              </a:rPr>
              <a:t>Colonial v. Imperial goals</a:t>
            </a:r>
          </a:p>
          <a:p>
            <a:pPr marL="411480" lvl="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 dirty="0">
                <a:solidFill>
                  <a:srgbClr val="FFFFFF"/>
                </a:solidFill>
              </a:rPr>
              <a:t>Pueblo Revolt</a:t>
            </a:r>
          </a:p>
          <a:p>
            <a:pPr marL="411480" lvl="0" indent="-411480" defTabSz="329184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sz="2592" dirty="0">
                <a:solidFill>
                  <a:srgbClr val="FFFFFF"/>
                </a:solidFill>
              </a:rPr>
              <a:t>Early resistance by British colonies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571</Words>
  <Application>Microsoft Macintosh PowerPoint</Application>
  <PresentationFormat>Custom</PresentationFormat>
  <Paragraphs>75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Chalkboard</vt:lpstr>
      <vt:lpstr>APUSH Review: Period 2 (1607 – 1754)</vt:lpstr>
      <vt:lpstr>European Imperial Goals</vt:lpstr>
      <vt:lpstr>British Colonies</vt:lpstr>
      <vt:lpstr>British Colonies</vt:lpstr>
      <vt:lpstr>European Conflicts in the Americas</vt:lpstr>
      <vt:lpstr>European and Native Clashes</vt:lpstr>
      <vt:lpstr>Impacts of Exchanges on North America</vt:lpstr>
      <vt:lpstr>British-Colonial Relations</vt:lpstr>
      <vt:lpstr>Quick Recap</vt:lpstr>
      <vt:lpstr>Short Answer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Period 2 (1607 - 1754) In 10 Minutes</dc:title>
  <cp:lastModifiedBy>Joann Medrano</cp:lastModifiedBy>
  <cp:revision>5</cp:revision>
  <dcterms:modified xsi:type="dcterms:W3CDTF">2017-04-05T19:03:05Z</dcterms:modified>
</cp:coreProperties>
</file>