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3004800" cy="9753600"/>
  <p:notesSz cx="6858000" cy="9144000"/>
  <p:defaultTextStyle>
    <a:lvl1pPr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1pPr>
    <a:lvl2pPr indent="2286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2pPr>
    <a:lvl3pPr indent="4572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3pPr>
    <a:lvl4pPr indent="6858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4pPr>
    <a:lvl5pPr indent="9144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5pPr>
    <a:lvl6pPr indent="11430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6pPr>
    <a:lvl7pPr indent="13716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7pPr>
    <a:lvl8pPr indent="16002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8pPr>
    <a:lvl9pPr indent="18288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25400" cap="flat">
              <a:solidFill>
                <a:srgbClr val="66635E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D6D5CB"/>
              </a:solidFill>
              <a:prstDash val="solid"/>
              <a:miter lim="400000"/>
            </a:ln>
          </a:left>
          <a:right>
            <a:ln w="12700" cap="flat">
              <a:solidFill>
                <a:srgbClr val="D6D5CB"/>
              </a:solidFill>
              <a:prstDash val="solid"/>
              <a:miter lim="400000"/>
            </a:ln>
          </a:right>
          <a:top>
            <a:ln w="12700" cap="flat">
              <a:solidFill>
                <a:srgbClr val="D6D5CB"/>
              </a:solidFill>
              <a:prstDash val="solid"/>
              <a:miter lim="400000"/>
            </a:ln>
          </a:top>
          <a:bottom>
            <a:ln w="12700" cap="flat">
              <a:solidFill>
                <a:srgbClr val="D6D5CB"/>
              </a:solidFill>
              <a:prstDash val="solid"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solidFill>
                <a:srgbClr val="D6D5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87660F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5CB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87660F"/>
              </a:solidFill>
              <a:prstDash val="solid"/>
              <a:miter lim="400000"/>
            </a:ln>
          </a:top>
          <a:bottom>
            <a:ln w="12700" cap="flat">
              <a:solidFill>
                <a:srgbClr val="87660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87660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insideV>
        </a:tcBdr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EADA0"/>
              </a:solidFill>
              <a:prstDash val="solid"/>
              <a:miter lim="400000"/>
            </a:ln>
          </a:left>
          <a:right>
            <a:ln w="12700" cap="flat">
              <a:solidFill>
                <a:srgbClr val="AEADA0"/>
              </a:solidFill>
              <a:prstDash val="solid"/>
              <a:miter lim="400000"/>
            </a:ln>
          </a:right>
          <a:top>
            <a:ln w="12700" cap="flat">
              <a:solidFill>
                <a:srgbClr val="AEADA0"/>
              </a:solidFill>
              <a:prstDash val="solid"/>
              <a:miter lim="400000"/>
            </a:ln>
          </a:top>
          <a:bottom>
            <a:ln w="12700" cap="flat">
              <a:solidFill>
                <a:srgbClr val="AEADA0"/>
              </a:solidFill>
              <a:prstDash val="solid"/>
              <a:miter lim="400000"/>
            </a:ln>
          </a:bottom>
          <a:insideH>
            <a:ln w="12700" cap="flat">
              <a:solidFill>
                <a:srgbClr val="AEADA0"/>
              </a:solidFill>
              <a:prstDash val="solid"/>
              <a:miter lim="400000"/>
            </a:ln>
          </a:insideH>
          <a:insideV>
            <a:ln w="12700" cap="flat">
              <a:solidFill>
                <a:srgbClr val="AEADA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83827D"/>
              </a:solidFill>
              <a:prstDash val="solid"/>
              <a:miter lim="400000"/>
            </a:ln>
          </a:right>
          <a:top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H>
          <a:insideV>
            <a:ln w="25400" cap="flat">
              <a:solidFill>
                <a:srgbClr val="83827D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25400" cap="flat">
              <a:solidFill>
                <a:srgbClr val="83827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3827D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000" y="-12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03379792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422400" y="5245100"/>
            <a:ext cx="10541000" cy="26289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422400" y="7861300"/>
            <a:ext cx="10541000" cy="13716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One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Two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Three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Four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1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278468" y="8356600"/>
            <a:ext cx="1245950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368300" y="8369300"/>
            <a:ext cx="10845800" cy="6604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sz="42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4200" cap="all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368300" y="9017000"/>
            <a:ext cx="108458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One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Two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Three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Four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278468" y="8915400"/>
            <a:ext cx="1244693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" name="Shape 10"/>
          <p:cNvSpPr/>
          <p:nvPr/>
        </p:nvSpPr>
        <p:spPr>
          <a:xfrm rot="5400000">
            <a:off x="4960888" y="9198807"/>
            <a:ext cx="592215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78468" y="7188200"/>
            <a:ext cx="1244693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422400" y="7099300"/>
            <a:ext cx="10845800" cy="10287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1422400" y="8115300"/>
            <a:ext cx="10845800" cy="7493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42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4200" cap="all">
                <a:solidFill>
                  <a:srgbClr val="DEDEDE"/>
                </a:solidFill>
              </a:rPr>
              <a:t>Body Level One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4500" cap="all">
                <a:solidFill>
                  <a:srgbClr val="DDDDDE"/>
                </a:solidFill>
              </a:rPr>
              <a:t>Body Level Two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4500" cap="all">
                <a:solidFill>
                  <a:srgbClr val="DDDDDE"/>
                </a:solidFill>
              </a:rPr>
              <a:t>Body Level Three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4500" cap="all">
                <a:solidFill>
                  <a:srgbClr val="DDDDDE"/>
                </a:solidFill>
              </a:rPr>
              <a:t>Body Level Four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4500" cap="all">
                <a:solidFill>
                  <a:srgbClr val="DDDDDE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 4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278468" y="8915400"/>
            <a:ext cx="1244693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" name="Shape 17"/>
          <p:cNvSpPr/>
          <p:nvPr/>
        </p:nvSpPr>
        <p:spPr>
          <a:xfrm rot="5400000">
            <a:off x="4960888" y="9198807"/>
            <a:ext cx="592215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278468" y="7188200"/>
            <a:ext cx="1244693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1422400" y="7099300"/>
            <a:ext cx="10845800" cy="10287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1422400" y="8115300"/>
            <a:ext cx="10845800" cy="7493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42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4200" cap="all">
                <a:solidFill>
                  <a:srgbClr val="DEDEDE"/>
                </a:solidFill>
              </a:rPr>
              <a:t>Body Level One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4500" cap="all">
                <a:solidFill>
                  <a:srgbClr val="DDDDDE"/>
                </a:solidFill>
              </a:rPr>
              <a:t>Body Level Two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4500" cap="all">
                <a:solidFill>
                  <a:srgbClr val="DDDDDE"/>
                </a:solidFill>
              </a:rPr>
              <a:t>Body Level Three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4500" cap="all">
                <a:solidFill>
                  <a:srgbClr val="DDDDDE"/>
                </a:solidFill>
              </a:rPr>
              <a:t>Body Level Four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4500" cap="all">
                <a:solidFill>
                  <a:srgbClr val="DDDDDE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1231900" y="3568700"/>
            <a:ext cx="10541000" cy="2628900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DEDEDE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1041400" y="1295400"/>
            <a:ext cx="5334000" cy="3924300"/>
          </a:xfrm>
          <a:prstGeom prst="rect">
            <a:avLst/>
          </a:prstGeom>
        </p:spPr>
        <p:txBody>
          <a:bodyPr anchor="b"/>
          <a:lstStyle>
            <a:lvl1pPr>
              <a:defRPr sz="65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500" cap="all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xfrm>
            <a:off x="1041400" y="5207000"/>
            <a:ext cx="5334000" cy="3225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One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Two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Three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Four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041400" y="1473200"/>
            <a:ext cx="10922000" cy="68072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278468" y="8356600"/>
            <a:ext cx="1245950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368300" y="8369300"/>
            <a:ext cx="10845800" cy="6604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sz="42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4200" cap="all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368300" y="9017000"/>
            <a:ext cx="108458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One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Two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Three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Four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jpe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1041400" y="2768600"/>
            <a:ext cx="109220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6"/>
              </a:buBlip>
            </a:lvl1pPr>
            <a:lvl2pPr>
              <a:buBlip>
                <a:blip r:embed="rId16"/>
              </a:buBlip>
            </a:lvl2pPr>
            <a:lvl3pPr>
              <a:buBlip>
                <a:blip r:embed="rId16"/>
              </a:buBlip>
            </a:lvl3pPr>
            <a:lvl4pPr>
              <a:buBlip>
                <a:blip r:embed="rId16"/>
              </a:buBlip>
            </a:lvl4pPr>
            <a:lvl5pPr>
              <a:buBlip>
                <a:blip r:embed="rId16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xmlns:p14="http://schemas.microsoft.com/office/powerpoint/2010/main" spd="med"/>
  <p:txStyles>
    <p:titleStyle>
      <a:lvl1pPr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1pPr>
      <a:lvl2pPr indent="2286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2pPr>
      <a:lvl3pPr indent="4572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3pPr>
      <a:lvl4pPr indent="6858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4pPr>
      <a:lvl5pPr indent="9144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5pPr>
      <a:lvl6pPr indent="11430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6pPr>
      <a:lvl7pPr indent="13716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7pPr>
      <a:lvl8pPr indent="16002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8pPr>
      <a:lvl9pPr indent="18288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9pPr>
    </p:titleStyle>
    <p:bodyStyle>
      <a:lvl1pPr marL="444500" indent="-444500" defTabSz="584200">
        <a:spcBef>
          <a:spcPts val="3200"/>
        </a:spcBef>
        <a:buSzPct val="40000"/>
        <a:buBlip>
          <a:blip r:embed="rId16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1pPr>
      <a:lvl2pPr marL="889000" indent="-444500" defTabSz="584200">
        <a:spcBef>
          <a:spcPts val="3200"/>
        </a:spcBef>
        <a:buSzPct val="40000"/>
        <a:buBlip>
          <a:blip r:embed="rId16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2pPr>
      <a:lvl3pPr marL="1333500" indent="-444500" defTabSz="584200">
        <a:spcBef>
          <a:spcPts val="3200"/>
        </a:spcBef>
        <a:buSzPct val="40000"/>
        <a:buBlip>
          <a:blip r:embed="rId16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3pPr>
      <a:lvl4pPr marL="1778000" indent="-444500" defTabSz="584200">
        <a:spcBef>
          <a:spcPts val="3200"/>
        </a:spcBef>
        <a:buSzPct val="40000"/>
        <a:buBlip>
          <a:blip r:embed="rId16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4pPr>
      <a:lvl5pPr marL="2222500" indent="-444500" defTabSz="584200">
        <a:spcBef>
          <a:spcPts val="3200"/>
        </a:spcBef>
        <a:buSzPct val="40000"/>
        <a:buBlip>
          <a:blip r:embed="rId16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5pPr>
      <a:lvl6pPr marL="2667000" indent="-444500" defTabSz="584200">
        <a:spcBef>
          <a:spcPts val="3200"/>
        </a:spcBef>
        <a:buSzPct val="40000"/>
        <a:buBlip>
          <a:blip r:embed="rId16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6pPr>
      <a:lvl7pPr marL="3111500" indent="-444500" defTabSz="584200">
        <a:spcBef>
          <a:spcPts val="3200"/>
        </a:spcBef>
        <a:buSzPct val="40000"/>
        <a:buBlip>
          <a:blip r:embed="rId16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7pPr>
      <a:lvl8pPr marL="3556000" indent="-444500" defTabSz="584200">
        <a:spcBef>
          <a:spcPts val="3200"/>
        </a:spcBef>
        <a:buSzPct val="40000"/>
        <a:buBlip>
          <a:blip r:embed="rId16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8pPr>
      <a:lvl9pPr marL="4000500" indent="-444500" defTabSz="584200">
        <a:spcBef>
          <a:spcPts val="3200"/>
        </a:spcBef>
        <a:buSzPct val="40000"/>
        <a:buBlip>
          <a:blip r:embed="rId16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9pPr>
    </p:bodyStyle>
    <p:otherStyle>
      <a:lvl1pPr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1422400" y="3562350"/>
            <a:ext cx="10541000" cy="2628900"/>
          </a:xfrm>
          <a:prstGeom prst="rect">
            <a:avLst/>
          </a:prstGeom>
        </p:spPr>
        <p:txBody>
          <a:bodyPr/>
          <a:lstStyle>
            <a:lvl1pPr algn="ctr" defTabSz="566674">
              <a:defRPr sz="6984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984" cap="all" dirty="0">
                <a:solidFill>
                  <a:srgbClr val="DEDEDE"/>
                </a:solidFill>
              </a:rPr>
              <a:t>APUSH Review: Period 4 (1800 </a:t>
            </a:r>
            <a:r>
              <a:rPr lang="mr-IN" sz="6984" cap="all" dirty="0" smtClean="0">
                <a:solidFill>
                  <a:srgbClr val="DEDEDE"/>
                </a:solidFill>
              </a:rPr>
              <a:t>–</a:t>
            </a:r>
            <a:r>
              <a:rPr sz="6984" cap="all" dirty="0" smtClean="0">
                <a:solidFill>
                  <a:srgbClr val="DEDEDE"/>
                </a:solidFill>
              </a:rPr>
              <a:t> </a:t>
            </a:r>
            <a:r>
              <a:rPr sz="6984" cap="all" dirty="0">
                <a:solidFill>
                  <a:srgbClr val="DEDEDE"/>
                </a:solidFill>
              </a:rPr>
              <a:t>1848</a:t>
            </a:r>
            <a:r>
              <a:rPr sz="6984" cap="all" dirty="0" smtClean="0">
                <a:solidFill>
                  <a:srgbClr val="DEDEDE"/>
                </a:solidFill>
              </a:rPr>
              <a:t>)</a:t>
            </a:r>
            <a:endParaRPr sz="6984" cap="all" dirty="0">
              <a:solidFill>
                <a:srgbClr val="DEDEDE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327553" y="-6350"/>
            <a:ext cx="12349693" cy="204417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Expansion and Its Effects</a:t>
            </a:r>
          </a:p>
        </p:txBody>
      </p:sp>
      <p:sp>
        <p:nvSpPr>
          <p:cNvPr id="95" name="Shape 95"/>
          <p:cNvSpPr>
            <a:spLocks noGrp="1"/>
          </p:cNvSpPr>
          <p:nvPr>
            <p:ph type="body" idx="1"/>
          </p:nvPr>
        </p:nvSpPr>
        <p:spPr>
          <a:xfrm>
            <a:off x="275365" y="1468933"/>
            <a:ext cx="12454070" cy="8008377"/>
          </a:xfrm>
          <a:prstGeom prst="rect">
            <a:avLst/>
          </a:prstGeom>
        </p:spPr>
        <p:txBody>
          <a:bodyPr/>
          <a:lstStyle/>
          <a:p>
            <a:pPr marL="373379" lvl="0" indent="-373379" defTabSz="490727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737373"/>
                </a:solidFill>
              </a:rPr>
              <a:t>Debates about new territories:</a:t>
            </a:r>
          </a:p>
          <a:p>
            <a:pPr marL="746759" lvl="1" indent="-373379" defTabSz="490727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737373"/>
                </a:solidFill>
              </a:rPr>
              <a:t>Slave/non-slave areas - usually in alternating fashion</a:t>
            </a:r>
          </a:p>
          <a:p>
            <a:pPr marL="373379" lvl="0" indent="-373379" defTabSz="490727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737373"/>
                </a:solidFill>
              </a:rPr>
              <a:t>Resistance to increasing power of the federal government </a:t>
            </a:r>
          </a:p>
          <a:p>
            <a:pPr marL="746759" lvl="1" indent="-373379" defTabSz="490727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737373"/>
                </a:solidFill>
              </a:rPr>
              <a:t>Hartford Convention - Federalist grievances to the War of 1812, some urged secession </a:t>
            </a:r>
          </a:p>
          <a:p>
            <a:pPr marL="746759" lvl="1" indent="-373379" defTabSz="490727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737373"/>
                </a:solidFill>
              </a:rPr>
              <a:t>Nullification Crisis - issue over tariffs, South Carolina nullified the Tariffs of 1828 and 1832</a:t>
            </a:r>
          </a:p>
          <a:p>
            <a:pPr marL="373379" lvl="0" indent="-373379" defTabSz="490727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737373"/>
                </a:solidFill>
              </a:rPr>
              <a:t>Those living on the frontier advocated expansion - War Hawks!</a:t>
            </a:r>
          </a:p>
          <a:p>
            <a:pPr marL="746759" lvl="1" indent="-373379" defTabSz="490727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737373"/>
                </a:solidFill>
              </a:rPr>
              <a:t>Impacts?</a:t>
            </a:r>
          </a:p>
          <a:p>
            <a:pPr marL="746759" lvl="1" indent="-373379" defTabSz="490727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737373"/>
                </a:solidFill>
              </a:rPr>
              <a:t>Conflicts with Natives</a:t>
            </a:r>
          </a:p>
          <a:p>
            <a:pPr marL="1120139" lvl="2" indent="-373379" defTabSz="490727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737373"/>
                </a:solidFill>
              </a:rPr>
              <a:t>Indian Removal Act -&gt; Trail of Tears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1" build="p" bldLvl="5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/>
          </p:cNvSpPr>
          <p:nvPr>
            <p:ph type="title"/>
          </p:nvPr>
        </p:nvSpPr>
        <p:spPr>
          <a:xfrm>
            <a:off x="327553" y="-6350"/>
            <a:ext cx="12349693" cy="204417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Expansion and Slavery</a:t>
            </a:r>
          </a:p>
        </p:txBody>
      </p:sp>
      <p:sp>
        <p:nvSpPr>
          <p:cNvPr id="100" name="Shape 100"/>
          <p:cNvSpPr>
            <a:spLocks noGrp="1"/>
          </p:cNvSpPr>
          <p:nvPr>
            <p:ph type="body" idx="1"/>
          </p:nvPr>
        </p:nvSpPr>
        <p:spPr>
          <a:xfrm>
            <a:off x="275365" y="1774890"/>
            <a:ext cx="12454070" cy="7702420"/>
          </a:xfrm>
          <a:prstGeom prst="rect">
            <a:avLst/>
          </a:prstGeom>
        </p:spPr>
        <p:txBody>
          <a:bodyPr/>
          <a:lstStyle/>
          <a:p>
            <a:pPr marL="382270" lvl="0" indent="-382270" defTabSz="502412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737373"/>
                </a:solidFill>
              </a:rPr>
              <a:t>Missouri Compromise (Compromise of 1820)</a:t>
            </a:r>
          </a:p>
          <a:p>
            <a:pPr marL="764540" lvl="1" indent="-382270" defTabSz="502412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737373"/>
                </a:solidFill>
              </a:rPr>
              <a:t>3 parts:</a:t>
            </a:r>
          </a:p>
          <a:p>
            <a:pPr marL="1146810" lvl="2" indent="-382270" defTabSz="502412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737373"/>
                </a:solidFill>
              </a:rPr>
              <a:t>Above 36º30’ - free, below 36º30’ - slave</a:t>
            </a:r>
          </a:p>
          <a:p>
            <a:pPr marL="1146810" lvl="2" indent="-382270" defTabSz="502412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737373"/>
                </a:solidFill>
              </a:rPr>
              <a:t>MO - Free</a:t>
            </a:r>
          </a:p>
          <a:p>
            <a:pPr marL="1146810" lvl="2" indent="-382270" defTabSz="502412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737373"/>
                </a:solidFill>
              </a:rPr>
              <a:t>ME - Slave</a:t>
            </a:r>
          </a:p>
          <a:p>
            <a:pPr marL="1146810" lvl="2" indent="-382270" defTabSz="502412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737373"/>
                </a:solidFill>
              </a:rPr>
              <a:t>Balance preserved at 12 states each</a:t>
            </a:r>
          </a:p>
          <a:p>
            <a:pPr marL="764540" lvl="1" indent="-382270" defTabSz="502412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737373"/>
                </a:solidFill>
              </a:rPr>
              <a:t>Eventually, the compromise broke down (Overturned by the KS-NB Act and Dred Scott - Period 5)</a:t>
            </a:r>
          </a:p>
          <a:p>
            <a:pPr marL="382270" lvl="0" indent="-382270" defTabSz="502412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737373"/>
                </a:solidFill>
              </a:rPr>
              <a:t>Overcultivation of land in the Southeast led to expansion -&gt;</a:t>
            </a:r>
          </a:p>
          <a:p>
            <a:pPr marL="764540" lvl="1" indent="-382270" defTabSz="502412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737373"/>
                </a:solidFill>
              </a:rPr>
              <a:t>Tensions over slavery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1" build="p" bldLvl="5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Quick Recap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idx="1"/>
          </p:nvPr>
        </p:nvSpPr>
        <p:spPr>
          <a:xfrm>
            <a:off x="642276" y="2045361"/>
            <a:ext cx="11907706" cy="7161478"/>
          </a:xfrm>
          <a:prstGeom prst="rect">
            <a:avLst/>
          </a:prstGeom>
        </p:spPr>
        <p:txBody>
          <a:bodyPr/>
          <a:lstStyle/>
          <a:p>
            <a:pPr marL="431165" lvl="0" indent="-431165" defTabSz="566674">
              <a:spcBef>
                <a:spcPts val="3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92">
                <a:solidFill>
                  <a:srgbClr val="737373"/>
                </a:solidFill>
              </a:rPr>
              <a:t>Federalists and Democratic-Republicans</a:t>
            </a:r>
          </a:p>
          <a:p>
            <a:pPr marL="431165" lvl="0" indent="-431165" defTabSz="566674">
              <a:spcBef>
                <a:spcPts val="3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92">
                <a:solidFill>
                  <a:srgbClr val="737373"/>
                </a:solidFill>
              </a:rPr>
              <a:t>Whigs and Democrats</a:t>
            </a:r>
          </a:p>
          <a:p>
            <a:pPr marL="431165" lvl="0" indent="-431165" defTabSz="566674">
              <a:spcBef>
                <a:spcPts val="3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92">
                <a:solidFill>
                  <a:srgbClr val="737373"/>
                </a:solidFill>
              </a:rPr>
              <a:t>2nd Great Awakening = inspired REFORMS</a:t>
            </a:r>
          </a:p>
          <a:p>
            <a:pPr marL="431165" lvl="0" indent="-431165" defTabSz="566674">
              <a:spcBef>
                <a:spcPts val="3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92">
                <a:solidFill>
                  <a:srgbClr val="737373"/>
                </a:solidFill>
              </a:rPr>
              <a:t>Ways slaves resisted their situations</a:t>
            </a:r>
          </a:p>
          <a:p>
            <a:pPr marL="431165" lvl="0" indent="-431165" defTabSz="566674">
              <a:spcBef>
                <a:spcPts val="3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92">
                <a:solidFill>
                  <a:srgbClr val="737373"/>
                </a:solidFill>
              </a:rPr>
              <a:t>New technological inventions</a:t>
            </a:r>
          </a:p>
          <a:p>
            <a:pPr marL="431165" lvl="0" indent="-431165" defTabSz="566674">
              <a:spcBef>
                <a:spcPts val="3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92">
                <a:solidFill>
                  <a:srgbClr val="737373"/>
                </a:solidFill>
              </a:rPr>
              <a:t>Market Revolution and its impact</a:t>
            </a:r>
          </a:p>
          <a:p>
            <a:pPr marL="431165" lvl="0" indent="-431165" defTabSz="566674">
              <a:spcBef>
                <a:spcPts val="3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92">
                <a:solidFill>
                  <a:srgbClr val="737373"/>
                </a:solidFill>
              </a:rPr>
              <a:t>“Old” Immigration</a:t>
            </a:r>
          </a:p>
          <a:p>
            <a:pPr marL="431165" lvl="0" indent="-431165" defTabSz="566674">
              <a:spcBef>
                <a:spcPts val="3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92">
                <a:solidFill>
                  <a:srgbClr val="737373"/>
                </a:solidFill>
              </a:rPr>
              <a:t>Missouri Compromise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1" build="p" bldLvl="5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Short Answer Practice</a:t>
            </a:r>
          </a:p>
        </p:txBody>
      </p:sp>
      <p:sp>
        <p:nvSpPr>
          <p:cNvPr id="107" name="Shape 107"/>
          <p:cNvSpPr>
            <a:spLocks noGrp="1"/>
          </p:cNvSpPr>
          <p:nvPr>
            <p:ph type="body" idx="1"/>
          </p:nvPr>
        </p:nvSpPr>
        <p:spPr>
          <a:xfrm>
            <a:off x="642276" y="2045361"/>
            <a:ext cx="11907706" cy="7161478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Answer All 3 Parts:</a:t>
            </a:r>
          </a:p>
          <a:p>
            <a:pPr marL="635000" lvl="0" indent="-635000">
              <a:buSzPct val="100000"/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Briefly explain one government proposal to slavery between 1800 and 1850</a:t>
            </a:r>
          </a:p>
          <a:p>
            <a:pPr marL="635000" lvl="0" indent="-635000">
              <a:buSzPct val="100000"/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Briefly explain one short-term effect of the proposal</a:t>
            </a:r>
          </a:p>
          <a:p>
            <a:pPr marL="635000" lvl="0" indent="-635000">
              <a:buSzPct val="100000"/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Briefly explain one long-term effect of the proposal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1" build="p" bldLvl="5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327553" y="266700"/>
            <a:ext cx="12349693" cy="2088621"/>
          </a:xfrm>
          <a:prstGeom prst="rect">
            <a:avLst/>
          </a:prstGeom>
        </p:spPr>
        <p:txBody>
          <a:bodyPr/>
          <a:lstStyle>
            <a:lvl1pPr algn="ctr" defTabSz="554990">
              <a:defRPr sz="684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840">
                <a:solidFill>
                  <a:srgbClr val="558AAB"/>
                </a:solidFill>
              </a:rPr>
              <a:t>Increased Democracy And Government Relationships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275365" y="2375296"/>
            <a:ext cx="12454070" cy="7102014"/>
          </a:xfrm>
          <a:prstGeom prst="rect">
            <a:avLst/>
          </a:prstGeom>
        </p:spPr>
        <p:txBody>
          <a:bodyPr/>
          <a:lstStyle/>
          <a:p>
            <a:pPr marL="306704" lvl="0" indent="-306704" defTabSz="403097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737373"/>
                </a:solidFill>
              </a:rPr>
              <a:t>Emergence of Political Parties</a:t>
            </a:r>
          </a:p>
          <a:p>
            <a:pPr marL="613409" lvl="1" indent="-306704" defTabSz="403097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737373"/>
                </a:solidFill>
              </a:rPr>
              <a:t>Federalists vs. Democratic-Republicans (1790s)</a:t>
            </a:r>
          </a:p>
          <a:p>
            <a:pPr marL="920114" lvl="2" indent="-306704" defTabSz="403097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737373"/>
                </a:solidFill>
              </a:rPr>
              <a:t>Hamilton v. Jefferson</a:t>
            </a:r>
          </a:p>
          <a:p>
            <a:pPr marL="613409" lvl="1" indent="-306704" defTabSz="403097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737373"/>
                </a:solidFill>
              </a:rPr>
              <a:t>Democrats vs. Whigs (1830s-1850s)</a:t>
            </a:r>
          </a:p>
          <a:p>
            <a:pPr marL="920114" lvl="2" indent="-306704" defTabSz="403097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737373"/>
                </a:solidFill>
              </a:rPr>
              <a:t>Jackson vs. Clay</a:t>
            </a:r>
          </a:p>
          <a:p>
            <a:pPr marL="306704" lvl="0" indent="-306704" defTabSz="403097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737373"/>
                </a:solidFill>
              </a:rPr>
              <a:t>The Supreme Court increased the power of the federal government over states </a:t>
            </a:r>
          </a:p>
          <a:p>
            <a:pPr marL="613409" lvl="1" indent="-306704" defTabSz="403097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 i="1">
                <a:solidFill>
                  <a:srgbClr val="737373"/>
                </a:solidFill>
              </a:rPr>
              <a:t>McCulloch v. Maryland, Worcester v. Georgia</a:t>
            </a:r>
          </a:p>
          <a:p>
            <a:pPr marL="306704" lvl="0" indent="-306704" defTabSz="403097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737373"/>
                </a:solidFill>
              </a:rPr>
              <a:t>Growth of market economy increased debates over role of government </a:t>
            </a:r>
          </a:p>
          <a:p>
            <a:pPr marL="613409" lvl="1" indent="-306704" defTabSz="403097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737373"/>
                </a:solidFill>
              </a:rPr>
              <a:t>Often, people were loyal to their region, NOT the nation</a:t>
            </a:r>
          </a:p>
          <a:p>
            <a:pPr marL="920114" lvl="2" indent="-306704" defTabSz="403097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737373"/>
                </a:solidFill>
              </a:rPr>
              <a:t>Embargo Act of 1807, Nullification Crisis of 1832-33</a:t>
            </a:r>
          </a:p>
          <a:p>
            <a:pPr marL="306704" lvl="0" indent="-306704" defTabSz="403097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737373"/>
                </a:solidFill>
              </a:rPr>
              <a:t>The South identified with, and took pride in slavery - “Positive good”</a:t>
            </a:r>
          </a:p>
        </p:txBody>
      </p:sp>
      <p:pic>
        <p:nvPicPr>
          <p:cNvPr id="58" name="774px-Clay44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92292" y="2523066"/>
            <a:ext cx="3507142" cy="27187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1" build="p" bldLvl="5" animBg="1" advAuto="0"/>
      <p:bldP spid="58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327553" y="266700"/>
            <a:ext cx="12349693" cy="2088621"/>
          </a:xfrm>
          <a:prstGeom prst="rect">
            <a:avLst/>
          </a:prstGeom>
        </p:spPr>
        <p:txBody>
          <a:bodyPr/>
          <a:lstStyle>
            <a:lvl1pPr algn="ctr" defTabSz="554990">
              <a:defRPr sz="684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840">
                <a:solidFill>
                  <a:srgbClr val="558AAB"/>
                </a:solidFill>
              </a:rPr>
              <a:t>Increased Democracy And New Institutions</a:t>
            </a:r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xfrm>
            <a:off x="275365" y="2375296"/>
            <a:ext cx="12454070" cy="7102014"/>
          </a:xfrm>
          <a:prstGeom prst="rect">
            <a:avLst/>
          </a:prstGeom>
        </p:spPr>
        <p:txBody>
          <a:bodyPr/>
          <a:lstStyle/>
          <a:p>
            <a:pPr marL="288925" lvl="0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2nd Great Awakening:</a:t>
            </a:r>
          </a:p>
          <a:p>
            <a:pPr marL="577850" lvl="1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Stressed the importance of achieving perfection</a:t>
            </a:r>
          </a:p>
          <a:p>
            <a:pPr marL="577850" lvl="1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Inspired MANY reform movements:</a:t>
            </a:r>
          </a:p>
          <a:p>
            <a:pPr marL="866775" lvl="2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Abolitionism, Women’s Rights (Seneca Falls Convention, 1848) Temperance, etc. </a:t>
            </a:r>
          </a:p>
          <a:p>
            <a:pPr marL="288925" lvl="0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Restriction of African Americans’ (both free and slave) citizenship and rights</a:t>
            </a:r>
          </a:p>
          <a:p>
            <a:pPr marL="577850" lvl="1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Various emancipation plans: American Colonization Society</a:t>
            </a:r>
          </a:p>
          <a:p>
            <a:pPr marL="288925" lvl="0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Resistance to democracy included:</a:t>
            </a:r>
          </a:p>
          <a:p>
            <a:pPr marL="577850" lvl="1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Proslavery arguments - “Slavery as a positive Good” </a:t>
            </a:r>
          </a:p>
          <a:p>
            <a:pPr marL="577850" lvl="1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Xenophobia - Intense hatred of foreigners, Know-Nothing Party, discrimination against Irish</a:t>
            </a:r>
          </a:p>
          <a:p>
            <a:pPr marL="577850" lvl="1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Antiblack sentiments in culture - Minstrel shows</a:t>
            </a:r>
          </a:p>
          <a:p>
            <a:pPr marL="577850" lvl="1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Restrictive anti-Indian policies - Indian Removal Act, Trail of Tears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327553" y="266700"/>
            <a:ext cx="12349693" cy="208862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 dirty="0">
                <a:solidFill>
                  <a:srgbClr val="558AAB"/>
                </a:solidFill>
              </a:rPr>
              <a:t>Emergence Of New Cultures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xfrm>
            <a:off x="275365" y="2140858"/>
            <a:ext cx="12454070" cy="710201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35584" lvl="0" indent="-235584" defTabSz="309625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737373"/>
                </a:solidFill>
              </a:rPr>
              <a:t>New art, architecture, and literature emerged in America</a:t>
            </a:r>
          </a:p>
          <a:p>
            <a:pPr marL="471169" lvl="1" indent="-235584" defTabSz="309625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737373"/>
                </a:solidFill>
              </a:rPr>
              <a:t>Hudson River School - landscape paintings</a:t>
            </a:r>
          </a:p>
          <a:p>
            <a:pPr marL="471169" lvl="1" indent="-235584" defTabSz="309625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737373"/>
                </a:solidFill>
              </a:rPr>
              <a:t>John James Audubon - Environment and birds</a:t>
            </a:r>
          </a:p>
          <a:p>
            <a:pPr marL="235584" lvl="0" indent="-235584" defTabSz="309625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53585F"/>
                </a:solidFill>
              </a:rPr>
              <a:t>Religious groups and Women:</a:t>
            </a:r>
          </a:p>
          <a:p>
            <a:pPr marL="471169" lvl="1" indent="-235584" defTabSz="309625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53585F"/>
                </a:solidFill>
              </a:rPr>
              <a:t>Shakers - believed in sexual equality, celibacy</a:t>
            </a:r>
          </a:p>
          <a:p>
            <a:pPr marL="471169" lvl="1" indent="-235584" defTabSz="309625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53585F"/>
                </a:solidFill>
              </a:rPr>
              <a:t>Mormons - moved to Utah to seek religious refuge</a:t>
            </a:r>
          </a:p>
          <a:p>
            <a:pPr marL="471169" lvl="1" indent="-235584" defTabSz="309625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53585F"/>
                </a:solidFill>
              </a:rPr>
              <a:t>Seneca Falls Convention - 1848</a:t>
            </a:r>
          </a:p>
          <a:p>
            <a:pPr marL="706754" lvl="2" indent="-235584" defTabSz="309625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53585F"/>
                </a:solidFill>
              </a:rPr>
              <a:t>Declaration of Sentiments</a:t>
            </a:r>
          </a:p>
          <a:p>
            <a:pPr marL="235584" lvl="0" indent="-235584" defTabSz="309625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737373"/>
                </a:solidFill>
              </a:rPr>
              <a:t>Free and enslaved blacks respond to their conditions:</a:t>
            </a:r>
          </a:p>
          <a:p>
            <a:pPr marL="471169" lvl="1" indent="-235584" defTabSz="309625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737373"/>
                </a:solidFill>
              </a:rPr>
              <a:t>New family structures - surrogate families</a:t>
            </a:r>
          </a:p>
          <a:p>
            <a:pPr marL="471169" lvl="1" indent="-235584" defTabSz="309625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737373"/>
                </a:solidFill>
              </a:rPr>
              <a:t>Some became involved in abolitionism </a:t>
            </a:r>
          </a:p>
          <a:p>
            <a:pPr marL="706754" lvl="2" indent="-235584" defTabSz="309625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737373"/>
                </a:solidFill>
              </a:rPr>
              <a:t>David Walker - </a:t>
            </a:r>
            <a:r>
              <a:rPr sz="2200" i="1" dirty="0">
                <a:solidFill>
                  <a:srgbClr val="737373"/>
                </a:solidFill>
              </a:rPr>
              <a:t>An Appeal to Colored Citizens of the W</a:t>
            </a:r>
            <a:r>
              <a:rPr sz="2200" dirty="0">
                <a:solidFill>
                  <a:srgbClr val="737373"/>
                </a:solidFill>
              </a:rPr>
              <a:t>orld </a:t>
            </a:r>
          </a:p>
          <a:p>
            <a:pPr marL="706754" lvl="2" indent="-235584" defTabSz="309625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737373"/>
                </a:solidFill>
              </a:rPr>
              <a:t>Advocated African Americans to resist oppression</a:t>
            </a:r>
          </a:p>
          <a:p>
            <a:pPr marL="706754" lvl="2" indent="-235584" defTabSz="309625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737373"/>
                </a:solidFill>
              </a:rPr>
              <a:t>Nat Turner’s Rebellion (1831)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6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6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1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327553" y="266700"/>
            <a:ext cx="12349693" cy="2088621"/>
          </a:xfrm>
          <a:prstGeom prst="rect">
            <a:avLst/>
          </a:prstGeom>
        </p:spPr>
        <p:txBody>
          <a:bodyPr/>
          <a:lstStyle>
            <a:lvl1pPr algn="ctr" defTabSz="554990">
              <a:defRPr sz="684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840">
                <a:solidFill>
                  <a:srgbClr val="558AAB"/>
                </a:solidFill>
              </a:rPr>
              <a:t>Changes in Agriculture and Manufacturing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xfrm>
            <a:off x="275365" y="2375296"/>
            <a:ext cx="12454070" cy="7102014"/>
          </a:xfrm>
          <a:prstGeom prst="rect">
            <a:avLst/>
          </a:prstGeom>
        </p:spPr>
        <p:txBody>
          <a:bodyPr/>
          <a:lstStyle/>
          <a:p>
            <a:pPr marL="315594" lvl="0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New technological innovations increased efficiency and extended markets</a:t>
            </a:r>
          </a:p>
          <a:p>
            <a:pPr marL="631189" lvl="1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Textile machines - Spinning Jenny, increased production</a:t>
            </a:r>
          </a:p>
          <a:p>
            <a:pPr marL="631189" lvl="1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Steam engines - boats could travel </a:t>
            </a:r>
            <a:r>
              <a:rPr sz="2556" i="1">
                <a:solidFill>
                  <a:srgbClr val="737373"/>
                </a:solidFill>
              </a:rPr>
              <a:t>against</a:t>
            </a:r>
            <a:r>
              <a:rPr sz="2556">
                <a:solidFill>
                  <a:srgbClr val="737373"/>
                </a:solidFill>
              </a:rPr>
              <a:t> the current</a:t>
            </a:r>
          </a:p>
          <a:p>
            <a:pPr marL="631189" lvl="1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Interchangeable parts - Eli Whitney, mass production of goods</a:t>
            </a:r>
          </a:p>
          <a:p>
            <a:pPr marL="631189" lvl="1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Canals - Erie Canal, goods could be shipped further</a:t>
            </a:r>
          </a:p>
          <a:p>
            <a:pPr marL="631189" lvl="1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Railroads - Expanded rapidly in the 1840s, hurt canals</a:t>
            </a:r>
          </a:p>
          <a:p>
            <a:pPr marL="631189" lvl="1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Telegraph - spread of information (1844 Democratic Convention)</a:t>
            </a:r>
          </a:p>
          <a:p>
            <a:pPr marL="631189" lvl="1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Agricultural inventions - mechanical reaper, steal plow</a:t>
            </a:r>
          </a:p>
          <a:p>
            <a:pPr marL="315594" lvl="0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Production of goods began to replace semi subsistence farming</a:t>
            </a:r>
          </a:p>
          <a:p>
            <a:pPr marL="631189" lvl="1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Lowell System - farmers’ daughters worked in factories in 8 hour shifts, lived in boarding houses, worked OUTSIDE the home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xfrm>
            <a:off x="327553" y="266700"/>
            <a:ext cx="12349693" cy="208862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Regional Specialization</a:t>
            </a:r>
          </a:p>
        </p:txBody>
      </p:sp>
      <p:sp>
        <p:nvSpPr>
          <p:cNvPr id="78" name="Shape 78"/>
          <p:cNvSpPr>
            <a:spLocks noGrp="1"/>
          </p:cNvSpPr>
          <p:nvPr>
            <p:ph type="body" idx="1"/>
          </p:nvPr>
        </p:nvSpPr>
        <p:spPr>
          <a:xfrm>
            <a:off x="275365" y="2375296"/>
            <a:ext cx="12454070" cy="7102014"/>
          </a:xfrm>
          <a:prstGeom prst="rect">
            <a:avLst/>
          </a:prstGeom>
        </p:spPr>
        <p:txBody>
          <a:bodyPr/>
          <a:lstStyle/>
          <a:p>
            <a:pPr marL="315594" lvl="0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Impacts of cotton:</a:t>
            </a:r>
          </a:p>
          <a:p>
            <a:pPr marL="631189" lvl="1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Used in textile production in the Northeast</a:t>
            </a:r>
          </a:p>
          <a:p>
            <a:pPr marL="631189" lvl="1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Depleted land, need for expansion</a:t>
            </a:r>
          </a:p>
          <a:p>
            <a:pPr marL="315594" lvl="0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Government tried to create a unified national economy…</a:t>
            </a:r>
          </a:p>
          <a:p>
            <a:pPr marL="631189" lvl="1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American System</a:t>
            </a:r>
          </a:p>
          <a:p>
            <a:pPr marL="631189" lvl="1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However, the North and Midwest were more linked than the South</a:t>
            </a:r>
          </a:p>
          <a:p>
            <a:pPr marL="315594" lvl="0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Free and forced (Slaves and Native Americans) migration of people across the nation:</a:t>
            </a:r>
          </a:p>
          <a:p>
            <a:pPr marL="631189" lvl="1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In part to gain natural resources - cotton depleted land</a:t>
            </a:r>
          </a:p>
          <a:p>
            <a:pPr marL="315594" lvl="0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New labor systems emerged</a:t>
            </a:r>
          </a:p>
          <a:p>
            <a:pPr marL="631189" lvl="1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Unions - Commonwealth v. Hunt (1837) MA Supreme Court Ruling</a:t>
            </a:r>
          </a:p>
        </p:txBody>
      </p:sp>
      <p:sp>
        <p:nvSpPr>
          <p:cNvPr id="80" name="Shape 80"/>
          <p:cNvSpPr/>
          <p:nvPr/>
        </p:nvSpPr>
        <p:spPr>
          <a:xfrm>
            <a:off x="7873703" y="2003669"/>
            <a:ext cx="5272475" cy="2088622"/>
          </a:xfrm>
          <a:prstGeom prst="roundRect">
            <a:avLst>
              <a:gd name="adj" fmla="val 15000"/>
            </a:avLst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DEDED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 Parts: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DEDED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Bank of the US (BUS)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DEDED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Tariffs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DEDED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Internal Improvements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1" build="p" bldLvl="5" animBg="1" advAuto="0"/>
      <p:bldP spid="80" grpId="3" animBg="1" advAuto="0"/>
      <p:bldP spid="80" grpId="4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327553" y="-6350"/>
            <a:ext cx="12349693" cy="165047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Impacts of Market Revolution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xfrm>
            <a:off x="275365" y="1468933"/>
            <a:ext cx="12454070" cy="8008377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Canals and roads helped encourage westward expansion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European immigrants settled in the: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East - Irish (cities)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Midwest (Germans, as farmers)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Why did immigrants leave Europe?</a:t>
            </a:r>
          </a:p>
          <a:p>
            <a:pPr lvl="2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Economic hardships (Potato famine), not enough land, and economic opportunities in the US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This helped increase interdependence between the Northeast and Old Northwest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1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327553" y="-6350"/>
            <a:ext cx="12349693" cy="165047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Impacts of Market Revolution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xfrm>
            <a:off x="275365" y="1468933"/>
            <a:ext cx="12454070" cy="8008377"/>
          </a:xfrm>
          <a:prstGeom prst="rect">
            <a:avLst/>
          </a:prstGeom>
        </p:spPr>
        <p:txBody>
          <a:bodyPr/>
          <a:lstStyle/>
          <a:p>
            <a:pPr marL="288925" lvl="0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The South remained distinctly different from the other regions</a:t>
            </a:r>
          </a:p>
          <a:p>
            <a:pPr marL="577850" lvl="1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Relied on cotton exportation to make $</a:t>
            </a:r>
          </a:p>
          <a:p>
            <a:pPr marL="288925" lvl="0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The Market Revolution changed life in the following ways:</a:t>
            </a:r>
          </a:p>
          <a:p>
            <a:pPr marL="577850" lvl="1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Increased gap between rich and poor</a:t>
            </a:r>
          </a:p>
          <a:p>
            <a:pPr marL="577850" lvl="1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Emergence of middle and working classes</a:t>
            </a:r>
          </a:p>
          <a:p>
            <a:pPr marL="577850" lvl="1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Separation between home and workplace - more goods were produced OUTSIDE the home</a:t>
            </a:r>
          </a:p>
          <a:p>
            <a:pPr marL="577850" lvl="1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Helped change gender and family roles</a:t>
            </a:r>
          </a:p>
          <a:p>
            <a:pPr marL="288925" lvl="0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For many Americans, regional interests were more important than national concerns, as seen through:</a:t>
            </a:r>
          </a:p>
          <a:p>
            <a:pPr marL="577850" lvl="1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Slavery - tensions increased as time went on</a:t>
            </a:r>
          </a:p>
          <a:p>
            <a:pPr marL="577850" lvl="1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National bank (BUS) - disliked in the South</a:t>
            </a:r>
          </a:p>
          <a:p>
            <a:pPr marL="577850" lvl="1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Tariffs - favored in the north (manufacturing), disliked in the South</a:t>
            </a:r>
          </a:p>
          <a:p>
            <a:pPr marL="577850" lvl="1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Internal Improvements - tariffs would pay the cost; favored out West (Henry Clay!)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1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xfrm>
            <a:off x="327553" y="-6350"/>
            <a:ext cx="12349693" cy="2044171"/>
          </a:xfrm>
          <a:prstGeom prst="rect">
            <a:avLst/>
          </a:prstGeom>
        </p:spPr>
        <p:txBody>
          <a:bodyPr/>
          <a:lstStyle>
            <a:lvl1pPr algn="ctr" defTabSz="549148">
              <a:defRPr sz="676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768">
                <a:solidFill>
                  <a:srgbClr val="558AAB"/>
                </a:solidFill>
              </a:rPr>
              <a:t>US Increases Its Presence In The Western Hemisphere</a:t>
            </a:r>
          </a:p>
        </p:txBody>
      </p:sp>
      <p:sp>
        <p:nvSpPr>
          <p:cNvPr id="90" name="Shape 90"/>
          <p:cNvSpPr>
            <a:spLocks noGrp="1"/>
          </p:cNvSpPr>
          <p:nvPr>
            <p:ph type="body" idx="1"/>
          </p:nvPr>
        </p:nvSpPr>
        <p:spPr>
          <a:xfrm>
            <a:off x="275365" y="1468933"/>
            <a:ext cx="12454070" cy="8008377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Post-LA Purchase, the US participated in several initiatives in the Western Hemisphere and Asia: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Negotiating the Oregon border - “54º40’ or Fight” turns into the 49th parallel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Annexation of Texas - 1845 - helps lead to the Mexican-American War, tensions over slavery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Monroe Doctrine - 1823 - Message to Europe to stay out of the Western Hemisphere, US will stay out of European affairs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1" build="p" bldLvl="5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ueprint">
  <a:themeElements>
    <a:clrScheme name="Blueprint">
      <a:dk1>
        <a:srgbClr val="AB7655"/>
      </a:dk1>
      <a:lt1>
        <a:srgbClr val="558AAB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Blueprint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Light"/>
        <a:ea typeface="Helvetica Neue Light"/>
        <a:cs typeface="Helvetica Neue Light"/>
      </a:minorFont>
    </a:fontScheme>
    <a:fmtScheme name="Blue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DEDED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77198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58AAB"/>
            </a:solidFill>
            <a:effectLst/>
            <a:uFillTx/>
            <a:latin typeface="+mj-lt"/>
            <a:ea typeface="+mj-ea"/>
            <a:cs typeface="+mj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ueprint">
  <a:themeElements>
    <a:clrScheme name="Bluepri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Blueprint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Light"/>
        <a:ea typeface="Helvetica Neue Light"/>
        <a:cs typeface="Helvetica Neue Light"/>
      </a:minorFont>
    </a:fontScheme>
    <a:fmtScheme name="Blue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DEDED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77198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58AAB"/>
            </a:solidFill>
            <a:effectLst/>
            <a:uFillTx/>
            <a:latin typeface="+mj-lt"/>
            <a:ea typeface="+mj-ea"/>
            <a:cs typeface="+mj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1028</Words>
  <Application>Microsoft Macintosh PowerPoint</Application>
  <PresentationFormat>Custom</PresentationFormat>
  <Paragraphs>126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Blueprint</vt:lpstr>
      <vt:lpstr>APUSH Review: Period 4 (1800 – 1848)</vt:lpstr>
      <vt:lpstr>Increased Democracy And Government Relationships</vt:lpstr>
      <vt:lpstr>Increased Democracy And New Institutions</vt:lpstr>
      <vt:lpstr>Emergence Of New Cultures</vt:lpstr>
      <vt:lpstr>Changes in Agriculture and Manufacturing</vt:lpstr>
      <vt:lpstr>Regional Specialization</vt:lpstr>
      <vt:lpstr>Impacts of Market Revolution</vt:lpstr>
      <vt:lpstr>Impacts of Market Revolution</vt:lpstr>
      <vt:lpstr>US Increases Its Presence In The Western Hemisphere</vt:lpstr>
      <vt:lpstr>Expansion and Its Effects</vt:lpstr>
      <vt:lpstr>Expansion and Slavery</vt:lpstr>
      <vt:lpstr>Quick Recap</vt:lpstr>
      <vt:lpstr>Short Answer Practice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APUSH Review: Period 4 (1800 – 1848)</dc:title>
  <cp:lastModifiedBy>Joann Medrano</cp:lastModifiedBy>
  <cp:revision>3</cp:revision>
  <dcterms:modified xsi:type="dcterms:W3CDTF">2017-04-17T19:18:07Z</dcterms:modified>
</cp:coreProperties>
</file>