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3004800" cy="9753600"/>
  <p:notesSz cx="6858000" cy="9144000"/>
  <p:defaultTextStyle>
    <a:lvl1pPr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1pPr>
    <a:lvl2pPr indent="2286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2pPr>
    <a:lvl3pPr indent="4572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3pPr>
    <a:lvl4pPr indent="6858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4pPr>
    <a:lvl5pPr indent="9144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5pPr>
    <a:lvl6pPr indent="11430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6pPr>
    <a:lvl7pPr indent="13716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7pPr>
    <a:lvl8pPr indent="16002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8pPr>
    <a:lvl9pPr indent="1828800" algn="ctr" defTabSz="584200">
      <a:defRPr sz="3600">
        <a:solidFill>
          <a:srgbClr val="558AAB"/>
        </a:solidFill>
        <a:latin typeface="+mj-lt"/>
        <a:ea typeface="+mj-ea"/>
        <a:cs typeface="+mj-cs"/>
        <a:sym typeface="Helvetica Neue Bold Condensed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25400" cap="flat">
              <a:solidFill>
                <a:srgbClr val="66635E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1A3A7"/>
              </a:solidFill>
              <a:prstDash val="solid"/>
              <a:miter lim="400000"/>
            </a:ln>
          </a:left>
          <a:right>
            <a:ln w="12700" cap="flat">
              <a:solidFill>
                <a:srgbClr val="A1A3A7"/>
              </a:solidFill>
              <a:prstDash val="solid"/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12700" cap="flat">
              <a:solidFill>
                <a:srgbClr val="A1A3A7"/>
              </a:solidFill>
              <a:prstDash val="solid"/>
              <a:miter lim="400000"/>
            </a:ln>
          </a:insideV>
        </a:tcBdr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D6D5CB"/>
              </a:solidFill>
              <a:prstDash val="solid"/>
              <a:miter lim="400000"/>
            </a:ln>
          </a:left>
          <a:right>
            <a:ln w="12700" cap="flat">
              <a:solidFill>
                <a:srgbClr val="D6D5CB"/>
              </a:solidFill>
              <a:prstDash val="solid"/>
              <a:miter lim="400000"/>
            </a:ln>
          </a:right>
          <a:top>
            <a:ln w="12700" cap="flat">
              <a:solidFill>
                <a:srgbClr val="D6D5CB"/>
              </a:solidFill>
              <a:prstDash val="solid"/>
              <a:miter lim="400000"/>
            </a:ln>
          </a:top>
          <a:bottom>
            <a:ln w="12700" cap="flat">
              <a:solidFill>
                <a:srgbClr val="D6D5CB"/>
              </a:solidFill>
              <a:prstDash val="solid"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D6D5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top>
          <a:bottom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bottom>
          <a:insideH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F">
                  <a:alpha val="85000"/>
                </a:srgb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F"/>
              </a:solidFill>
              <a:prstDash val="solid"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D6D5CB"/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87660F"/>
              </a:solidFill>
              <a:prstDash val="solid"/>
              <a:miter lim="400000"/>
            </a:ln>
          </a:top>
          <a:bottom>
            <a:ln w="12700" cap="flat">
              <a:solidFill>
                <a:srgbClr val="87660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left>
          <a:right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right>
          <a:top>
            <a:ln w="12700" cap="flat">
              <a:solidFill>
                <a:srgbClr val="87660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H>
          <a:insideV>
            <a:ln w="12700" cap="flat">
              <a:solidFill>
                <a:srgbClr val="87660E">
                  <a:alpha val="85000"/>
                </a:srgbClr>
              </a:solidFill>
              <a:prstDash val="solid"/>
              <a:miter lim="400000"/>
            </a:ln>
          </a:insideV>
        </a:tcBdr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solidFill>
                <a:srgbClr val="A1A3A7"/>
              </a:solidFill>
              <a:prstDash val="solid"/>
              <a:miter lim="400000"/>
            </a:ln>
          </a:top>
          <a:bottom>
            <a:ln w="12700" cap="flat">
              <a:solidFill>
                <a:srgbClr val="A1A3A7"/>
              </a:solidFill>
              <a:prstDash val="solid"/>
              <a:miter lim="400000"/>
            </a:ln>
          </a:bottom>
          <a:insideH>
            <a:ln w="12700" cap="flat">
              <a:solidFill>
                <a:srgbClr val="A1A3A7"/>
              </a:solidFill>
              <a:prstDash val="solid"/>
              <a:miter lim="400000"/>
            </a:ln>
          </a:insideH>
          <a:insideV>
            <a:ln w="25400" cap="rnd">
              <a:solidFill>
                <a:srgbClr val="A2A1A6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A1A3A7"/>
              </a:solidFill>
              <a:custDash>
                <a:ds d="100000" sp="200000"/>
              </a:custDash>
              <a:miter lim="400000"/>
            </a:ln>
          </a:insideV>
        </a:tcBdr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solidFill>
                <a:srgbClr val="AEADA0"/>
              </a:solidFill>
              <a:prstDash val="solid"/>
              <a:miter lim="400000"/>
            </a:ln>
          </a:left>
          <a:right>
            <a:ln w="12700" cap="flat">
              <a:solidFill>
                <a:srgbClr val="AEADA0"/>
              </a:solidFill>
              <a:prstDash val="solid"/>
              <a:miter lim="400000"/>
            </a:ln>
          </a:right>
          <a:top>
            <a:ln w="12700" cap="flat">
              <a:solidFill>
                <a:srgbClr val="AEADA0"/>
              </a:solidFill>
              <a:prstDash val="solid"/>
              <a:miter lim="400000"/>
            </a:ln>
          </a:top>
          <a:bottom>
            <a:ln w="12700" cap="flat">
              <a:solidFill>
                <a:srgbClr val="AEADA0"/>
              </a:solidFill>
              <a:prstDash val="solid"/>
              <a:miter lim="400000"/>
            </a:ln>
          </a:bottom>
          <a:insideH>
            <a:ln w="12700" cap="flat">
              <a:solidFill>
                <a:srgbClr val="AEADA0"/>
              </a:solidFill>
              <a:prstDash val="solid"/>
              <a:miter lim="400000"/>
            </a:ln>
          </a:insideH>
          <a:insideV>
            <a:ln w="12700" cap="flat">
              <a:solidFill>
                <a:srgbClr val="AEADA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91908C">
              <a:alpha val="15000"/>
            </a:srgbClr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83827D"/>
              </a:solidFill>
              <a:prstDash val="solid"/>
              <a:miter lim="400000"/>
            </a:ln>
          </a:right>
          <a:top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H>
          <a:insideV>
            <a:ln w="25400" cap="flat">
              <a:solidFill>
                <a:srgbClr val="83827D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25400" cap="flat">
              <a:solidFill>
                <a:srgbClr val="83827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818181"/>
      </a:tcTxStyle>
      <a:tcStyle>
        <a:tcBdr>
          <a:lef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83827D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25400" cap="rnd">
              <a:solidFill>
                <a:srgbClr val="83827D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-1048" y="-104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51" name="Shape 5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3533104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>
            <a:spLocks noGrp="1"/>
          </p:cNvSpPr>
          <p:nvPr>
            <p:ph type="title"/>
          </p:nvPr>
        </p:nvSpPr>
        <p:spPr>
          <a:xfrm>
            <a:off x="1422400" y="5245100"/>
            <a:ext cx="10541000" cy="26289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7" name="Shape 7"/>
          <p:cNvSpPr>
            <a:spLocks noGrp="1"/>
          </p:cNvSpPr>
          <p:nvPr>
            <p:ph type="body" idx="1"/>
          </p:nvPr>
        </p:nvSpPr>
        <p:spPr>
          <a:xfrm>
            <a:off x="1422400" y="7861300"/>
            <a:ext cx="10541000" cy="13716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1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/>
        </p:nvSpPr>
        <p:spPr>
          <a:xfrm>
            <a:off x="278468" y="8356600"/>
            <a:ext cx="1245950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4" name="Shape 44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45" name="Shape 45"/>
          <p:cNvSpPr>
            <a:spLocks noGrp="1"/>
          </p:cNvSpPr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46" name="Shape 46"/>
          <p:cNvSpPr>
            <a:spLocks noGrp="1"/>
          </p:cNvSpPr>
          <p:nvPr>
            <p:ph type="body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/>
          <p:nvPr/>
        </p:nvSpPr>
        <p:spPr>
          <a:xfrm>
            <a:off x="278468" y="89154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0"/>
          <p:cNvSpPr/>
          <p:nvPr/>
        </p:nvSpPr>
        <p:spPr>
          <a:xfrm rot="5400000">
            <a:off x="4960888" y="9198807"/>
            <a:ext cx="59221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78468" y="71882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2" name="Shape 1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13" name="Shape 13"/>
          <p:cNvSpPr>
            <a:spLocks noGrp="1"/>
          </p:cNvSpPr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14" name="Shape 14"/>
          <p:cNvSpPr>
            <a:spLocks noGrp="1"/>
          </p:cNvSpPr>
          <p:nvPr>
            <p:ph type="body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 4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278468" y="89154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/>
          <p:nvPr/>
        </p:nvSpPr>
        <p:spPr>
          <a:xfrm rot="5400000">
            <a:off x="4960888" y="9198807"/>
            <a:ext cx="592215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8" name="Shape 18"/>
          <p:cNvSpPr/>
          <p:nvPr/>
        </p:nvSpPr>
        <p:spPr>
          <a:xfrm>
            <a:off x="278468" y="7188200"/>
            <a:ext cx="1244693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9" name="Shape 19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1422400" y="7099300"/>
            <a:ext cx="10845800" cy="1028700"/>
          </a:xfrm>
          <a:prstGeom prst="rect">
            <a:avLst/>
          </a:prstGeom>
        </p:spPr>
        <p:txBody>
          <a:bodyPr anchor="b"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1" name="Shape 21"/>
          <p:cNvSpPr>
            <a:spLocks noGrp="1"/>
          </p:cNvSpPr>
          <p:nvPr>
            <p:ph type="body" idx="1"/>
          </p:nvPr>
        </p:nvSpPr>
        <p:spPr>
          <a:xfrm>
            <a:off x="1422400" y="8115300"/>
            <a:ext cx="10845800" cy="749300"/>
          </a:xfrm>
          <a:prstGeom prst="rect">
            <a:avLst/>
          </a:prstGeom>
        </p:spPr>
        <p:txBody>
          <a:bodyPr anchor="t"/>
          <a:lstStyle>
            <a:lvl1pPr marL="0" indent="0">
              <a:lnSpc>
                <a:spcPct val="150000"/>
              </a:lnSpc>
              <a:spcBef>
                <a:spcPts val="0"/>
              </a:spcBef>
              <a:buSzTx/>
              <a:buNone/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4500" cap="all">
                <a:solidFill>
                  <a:srgbClr val="DDDDDE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4500" cap="all">
                <a:solidFill>
                  <a:srgbClr val="DDDDDE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>
            <a:spLocks noGrp="1"/>
          </p:cNvSpPr>
          <p:nvPr>
            <p:ph type="title"/>
          </p:nvPr>
        </p:nvSpPr>
        <p:spPr>
          <a:xfrm>
            <a:off x="1231900" y="3568700"/>
            <a:ext cx="10541000" cy="2628900"/>
          </a:xfrm>
          <a:prstGeom prst="rect">
            <a:avLst/>
          </a:prstGeom>
        </p:spPr>
        <p:txBody>
          <a:bodyPr/>
          <a:lstStyle>
            <a:lvl1pPr>
              <a:defRPr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>
                <a:solidFill>
                  <a:srgbClr val="DEDEDE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>
            <a:spLocks noGrp="1"/>
          </p:cNvSpPr>
          <p:nvPr>
            <p:ph type="title"/>
          </p:nvPr>
        </p:nvSpPr>
        <p:spPr>
          <a:xfrm>
            <a:off x="1041400" y="1295400"/>
            <a:ext cx="5334000" cy="3924300"/>
          </a:xfrm>
          <a:prstGeom prst="rect">
            <a:avLst/>
          </a:prstGeom>
        </p:spPr>
        <p:txBody>
          <a:bodyPr anchor="b"/>
          <a:lstStyle>
            <a:lvl1pPr>
              <a:defRPr sz="65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65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26" name="Shape 26"/>
          <p:cNvSpPr>
            <a:spLocks noGrp="1"/>
          </p:cNvSpPr>
          <p:nvPr>
            <p:ph type="body" idx="1"/>
          </p:nvPr>
        </p:nvSpPr>
        <p:spPr>
          <a:xfrm>
            <a:off x="1041400" y="5207000"/>
            <a:ext cx="5334000" cy="3225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3600" cap="all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>
            <a:spLocks noGrp="1"/>
          </p:cNvSpPr>
          <p:nvPr>
            <p:ph type="body" idx="1"/>
          </p:nvPr>
        </p:nvSpPr>
        <p:spPr>
          <a:xfrm>
            <a:off x="1041400" y="1473200"/>
            <a:ext cx="10922000" cy="68072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278468" y="8356600"/>
            <a:ext cx="1245950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rgbClr val="83827D"/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9" name="Shape 39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title"/>
          </p:nvPr>
        </p:nvSpPr>
        <p:spPr>
          <a:xfrm>
            <a:off x="368300" y="8369300"/>
            <a:ext cx="10845800" cy="660400"/>
          </a:xfrm>
          <a:prstGeom prst="rect">
            <a:avLst/>
          </a:prstGeom>
        </p:spPr>
        <p:txBody>
          <a:bodyPr anchor="b"/>
          <a:lstStyle>
            <a:lvl1pPr>
              <a:lnSpc>
                <a:spcPct val="150000"/>
              </a:lnSpc>
              <a:defRPr sz="4200" cap="all">
                <a:solidFill>
                  <a:srgbClr val="DEDEDE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4200" cap="all">
                <a:solidFill>
                  <a:srgbClr val="DEDEDE"/>
                </a:solidFill>
              </a:rPr>
              <a:t>Title Text</a:t>
            </a:r>
          </a:p>
        </p:txBody>
      </p:sp>
      <p:sp>
        <p:nvSpPr>
          <p:cNvPr id="41" name="Shape 41"/>
          <p:cNvSpPr>
            <a:spLocks noGrp="1"/>
          </p:cNvSpPr>
          <p:nvPr>
            <p:ph type="body" idx="1"/>
          </p:nvPr>
        </p:nvSpPr>
        <p:spPr>
          <a:xfrm>
            <a:off x="368300" y="9017000"/>
            <a:ext cx="10845800" cy="4318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1pPr>
            <a:lvl2pPr marL="0" indent="2286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2pPr>
            <a:lvl3pPr marL="0" indent="4572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3pPr>
            <a:lvl4pPr marL="0" indent="6858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4pPr>
            <a:lvl5pPr marL="0" indent="914400">
              <a:spcBef>
                <a:spcPts val="0"/>
              </a:spcBef>
              <a:buSzTx/>
              <a:buNone/>
              <a:defRPr sz="2400" cap="all">
                <a:solidFill>
                  <a:srgbClr val="558AAB"/>
                </a:solidFill>
                <a:latin typeface="+mj-lt"/>
                <a:ea typeface="+mj-ea"/>
                <a:cs typeface="+mj-cs"/>
                <a:sym typeface="Helvetica Neue Bold Condensed"/>
              </a:defRPr>
            </a:lvl5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One</a:t>
            </a:r>
          </a:p>
          <a:p>
            <a:pPr lvl="1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Two</a:t>
            </a:r>
          </a:p>
          <a:p>
            <a:pPr lvl="2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Three</a:t>
            </a:r>
          </a:p>
          <a:p>
            <a:pPr lvl="3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Four</a:t>
            </a:r>
          </a:p>
          <a:p>
            <a:pPr lvl="4">
              <a:defRPr sz="1800" cap="none">
                <a:solidFill>
                  <a:srgbClr val="000000"/>
                </a:solidFill>
              </a:defRPr>
            </a:pPr>
            <a:r>
              <a:rPr sz="2400" cap="all">
                <a:solidFill>
                  <a:srgbClr val="558AAB"/>
                </a:solidFill>
              </a:rPr>
              <a:t>Body Level Five</a:t>
            </a:r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2.jpeg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5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279400" y="279400"/>
            <a:ext cx="12446000" cy="9220200"/>
          </a:xfrm>
          <a:prstGeom prst="rect">
            <a:avLst/>
          </a:prstGeom>
          <a:ln w="25400">
            <a:solidFill>
              <a:srgbClr val="83827D"/>
            </a:solidFill>
            <a:miter lim="400000"/>
          </a:ln>
        </p:spPr>
        <p:txBody>
          <a:bodyPr lIns="50800" tIns="50800" rIns="50800" bIns="50800" anchor="ctr"/>
          <a:lstStyle/>
          <a:p>
            <a:pPr lvl="0"/>
            <a:endParaRPr/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041400" y="266700"/>
            <a:ext cx="10922000" cy="2438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body" idx="1"/>
          </p:nvPr>
        </p:nvSpPr>
        <p:spPr>
          <a:xfrm>
            <a:off x="1041400" y="2768600"/>
            <a:ext cx="10922000" cy="5715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 anchor="ctr">
            <a:normAutofit/>
          </a:bodyPr>
          <a:lstStyle>
            <a:lvl1pPr>
              <a:buBlip>
                <a:blip r:embed="rId16"/>
              </a:buBlip>
            </a:lvl1pPr>
            <a:lvl2pPr>
              <a:buBlip>
                <a:blip r:embed="rId16"/>
              </a:buBlip>
            </a:lvl2pPr>
            <a:lvl3pPr>
              <a:buBlip>
                <a:blip r:embed="rId16"/>
              </a:buBlip>
            </a:lvl3pPr>
            <a:lvl4pPr>
              <a:buBlip>
                <a:blip r:embed="rId16"/>
              </a:buBlip>
            </a:lvl4pPr>
            <a:lvl5pPr>
              <a:buBlip>
                <a:blip r:embed="rId16"/>
              </a:buBlip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Body Level Five</a:t>
            </a: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</p:sldLayoutIdLst>
  <p:transition xmlns:p14="http://schemas.microsoft.com/office/powerpoint/2010/main" spd="med"/>
  <p:txStyles>
    <p:titleStyle>
      <a:lvl1pPr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1pPr>
      <a:lvl2pPr indent="2286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2pPr>
      <a:lvl3pPr indent="4572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3pPr>
      <a:lvl4pPr indent="6858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4pPr>
      <a:lvl5pPr indent="9144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5pPr>
      <a:lvl6pPr indent="11430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6pPr>
      <a:lvl7pPr indent="13716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7pPr>
      <a:lvl8pPr indent="16002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8pPr>
      <a:lvl9pPr indent="1828800" defTabSz="584200">
        <a:lnSpc>
          <a:spcPct val="90000"/>
        </a:lnSpc>
        <a:defRPr sz="7200">
          <a:solidFill>
            <a:srgbClr val="558AAB"/>
          </a:solidFill>
          <a:latin typeface="+mn-lt"/>
          <a:ea typeface="+mn-ea"/>
          <a:cs typeface="+mn-cs"/>
          <a:sym typeface="Helvetica Neue Light"/>
        </a:defRPr>
      </a:lvl9pPr>
    </p:titleStyle>
    <p:bodyStyle>
      <a:lvl1pPr marL="444500" indent="-444500" defTabSz="584200">
        <a:spcBef>
          <a:spcPts val="3200"/>
        </a:spcBef>
        <a:buSzPct val="40000"/>
        <a:buBlip>
          <a:blip r:embed="rId16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1pPr>
      <a:lvl2pPr marL="889000" indent="-444500" defTabSz="584200">
        <a:spcBef>
          <a:spcPts val="3200"/>
        </a:spcBef>
        <a:buSzPct val="40000"/>
        <a:buBlip>
          <a:blip r:embed="rId16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2pPr>
      <a:lvl3pPr marL="1333500" indent="-444500" defTabSz="584200">
        <a:spcBef>
          <a:spcPts val="3200"/>
        </a:spcBef>
        <a:buSzPct val="40000"/>
        <a:buBlip>
          <a:blip r:embed="rId16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3pPr>
      <a:lvl4pPr marL="1778000" indent="-444500" defTabSz="584200">
        <a:spcBef>
          <a:spcPts val="3200"/>
        </a:spcBef>
        <a:buSzPct val="40000"/>
        <a:buBlip>
          <a:blip r:embed="rId16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4pPr>
      <a:lvl5pPr marL="2222500" indent="-444500" defTabSz="584200">
        <a:spcBef>
          <a:spcPts val="3200"/>
        </a:spcBef>
        <a:buSzPct val="40000"/>
        <a:buBlip>
          <a:blip r:embed="rId16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5pPr>
      <a:lvl6pPr marL="2667000" indent="-444500" defTabSz="584200">
        <a:spcBef>
          <a:spcPts val="3200"/>
        </a:spcBef>
        <a:buSzPct val="40000"/>
        <a:buBlip>
          <a:blip r:embed="rId16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6pPr>
      <a:lvl7pPr marL="3111500" indent="-444500" defTabSz="584200">
        <a:spcBef>
          <a:spcPts val="3200"/>
        </a:spcBef>
        <a:buSzPct val="40000"/>
        <a:buBlip>
          <a:blip r:embed="rId16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7pPr>
      <a:lvl8pPr marL="3556000" indent="-444500" defTabSz="584200">
        <a:spcBef>
          <a:spcPts val="3200"/>
        </a:spcBef>
        <a:buSzPct val="40000"/>
        <a:buBlip>
          <a:blip r:embed="rId16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8pPr>
      <a:lvl9pPr marL="4000500" indent="-444500" defTabSz="584200">
        <a:spcBef>
          <a:spcPts val="3200"/>
        </a:spcBef>
        <a:buSzPct val="40000"/>
        <a:buBlip>
          <a:blip r:embed="rId16"/>
        </a:buBlip>
        <a:defRPr sz="3600">
          <a:solidFill>
            <a:srgbClr val="737373"/>
          </a:solidFill>
          <a:latin typeface="Helvetica Neue"/>
          <a:ea typeface="Helvetica Neue"/>
          <a:cs typeface="Helvetica Neue"/>
          <a:sym typeface="Helvetica Neue"/>
        </a:defRPr>
      </a:lvl9pPr>
    </p:bodyStyle>
    <p:otherStyle>
      <a:lvl1pPr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1pPr>
      <a:lvl2pPr indent="2286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2pPr>
      <a:lvl3pPr indent="4572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3pPr>
      <a:lvl4pPr indent="6858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4pPr>
      <a:lvl5pPr indent="9144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5pPr>
      <a:lvl6pPr indent="11430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6pPr>
      <a:lvl7pPr indent="13716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7pPr>
      <a:lvl8pPr indent="16002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8pPr>
      <a:lvl9pPr indent="1828800" algn="ctr" defTabSz="584200">
        <a:defRPr sz="1400">
          <a:solidFill>
            <a:schemeClr val="tx1"/>
          </a:solidFill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5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4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title"/>
          </p:nvPr>
        </p:nvSpPr>
        <p:spPr>
          <a:xfrm>
            <a:off x="1422400" y="1485900"/>
            <a:ext cx="10541000" cy="2628900"/>
          </a:xfrm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7200" cap="all" dirty="0">
                <a:solidFill>
                  <a:srgbClr val="DEDEDE"/>
                </a:solidFill>
              </a:rPr>
              <a:t>APUSH Review: Period </a:t>
            </a:r>
            <a:r>
              <a:rPr sz="7200" cap="all" dirty="0" smtClean="0">
                <a:solidFill>
                  <a:srgbClr val="DEDEDE"/>
                </a:solidFill>
              </a:rPr>
              <a:t>8</a:t>
            </a:r>
            <a:endParaRPr sz="7200" cap="all" dirty="0">
              <a:solidFill>
                <a:srgbClr val="DEDEDE"/>
              </a:solidFill>
            </a:endParaRPr>
          </a:p>
        </p:txBody>
      </p:sp>
      <p:sp>
        <p:nvSpPr>
          <p:cNvPr id="54" name="Shape 54"/>
          <p:cNvSpPr>
            <a:spLocks noGrp="1"/>
          </p:cNvSpPr>
          <p:nvPr>
            <p:ph type="body" idx="1"/>
          </p:nvPr>
        </p:nvSpPr>
        <p:spPr>
          <a:xfrm>
            <a:off x="1422400" y="4191000"/>
            <a:ext cx="10541000" cy="13716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endParaRPr sz="3600" cap="all" dirty="0">
              <a:solidFill>
                <a:srgbClr val="558AAB"/>
              </a:solidFill>
            </a:endParaRP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title"/>
          </p:nvPr>
        </p:nvSpPr>
        <p:spPr>
          <a:xfrm>
            <a:off x="267344" y="266700"/>
            <a:ext cx="12470112" cy="1881254"/>
          </a:xfrm>
          <a:prstGeom prst="rect">
            <a:avLst/>
          </a:prstGeom>
        </p:spPr>
        <p:txBody>
          <a:bodyPr/>
          <a:lstStyle>
            <a:lvl1pPr algn="ctr" defTabSz="531622">
              <a:defRPr sz="655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552">
                <a:solidFill>
                  <a:srgbClr val="558AAB"/>
                </a:solidFill>
              </a:rPr>
              <a:t>Immigration and Environmentalism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idx="1"/>
          </p:nvPr>
        </p:nvSpPr>
        <p:spPr>
          <a:xfrm>
            <a:off x="300335" y="1935029"/>
            <a:ext cx="12404130" cy="7532325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Immigration Act of 1965: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Reversed the quota system from the 1920s (1921 and 1924)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Favored immigration from Asia and Latin America (traditionally underrepresented groups)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Rachel Carson’s </a:t>
            </a:r>
            <a:r>
              <a:rPr sz="3600" i="1">
                <a:solidFill>
                  <a:srgbClr val="737373"/>
                </a:solidFill>
              </a:rPr>
              <a:t>Silent Spring</a:t>
            </a:r>
            <a:r>
              <a:rPr sz="3600">
                <a:solidFill>
                  <a:srgbClr val="737373"/>
                </a:solidFill>
              </a:rPr>
              <a:t>: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Brought awareness to environmental problems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Helped lead to the creation of the EPA, Clean Air Act, etc. </a:t>
            </a:r>
          </a:p>
        </p:txBody>
      </p:sp>
      <p:pic>
        <p:nvPicPr>
          <p:cNvPr id="95" name="Johnsonliberty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729334" y="5250910"/>
            <a:ext cx="2886514" cy="4384577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473px-Rachel-Carson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675602" y="6350"/>
            <a:ext cx="3754148" cy="4754196"/>
          </a:xfrm>
          <a:prstGeom prst="rect">
            <a:avLst/>
          </a:prstGeom>
          <a:ln w="12700">
            <a:miter lim="400000"/>
          </a:ln>
        </p:spPr>
      </p:pic>
      <p:pic>
        <p:nvPicPr>
          <p:cNvPr id="97" name="606px-Environmental_Protection_Agency_logo.png"/>
          <p:cNvPicPr/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998456" y="1016000"/>
            <a:ext cx="2348270" cy="23250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6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" grpId="1" build="p" bldLvl="5" animBg="1" advAuto="0"/>
      <p:bldP spid="95" grpId="2" animBg="1" advAuto="0"/>
      <p:bldP spid="95" grpId="3" animBg="1" advAuto="0"/>
      <p:bldP spid="96" grpId="4" animBg="1" advAuto="0"/>
      <p:bldP spid="96" grpId="5" animBg="1" advAuto="0"/>
      <p:bldP spid="97" grpId="6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>
            <a:spLocks noGrp="1"/>
          </p:cNvSpPr>
          <p:nvPr>
            <p:ph type="title"/>
          </p:nvPr>
        </p:nvSpPr>
        <p:spPr>
          <a:xfrm>
            <a:off x="267344" y="266700"/>
            <a:ext cx="12470112" cy="188125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Quick Recap</a:t>
            </a:r>
          </a:p>
        </p:txBody>
      </p:sp>
      <p:sp>
        <p:nvSpPr>
          <p:cNvPr id="100" name="Shape 100"/>
          <p:cNvSpPr>
            <a:spLocks noGrp="1"/>
          </p:cNvSpPr>
          <p:nvPr>
            <p:ph type="body" idx="1"/>
          </p:nvPr>
        </p:nvSpPr>
        <p:spPr>
          <a:xfrm>
            <a:off x="300335" y="1935029"/>
            <a:ext cx="12404130" cy="7532325"/>
          </a:xfrm>
          <a:prstGeom prst="rect">
            <a:avLst/>
          </a:prstGeom>
        </p:spPr>
        <p:txBody>
          <a:bodyPr/>
          <a:lstStyle/>
          <a:p>
            <a:pPr marL="271145" lvl="0" indent="-271145" defTabSz="35636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96">
                <a:solidFill>
                  <a:srgbClr val="737373"/>
                </a:solidFill>
              </a:rPr>
              <a:t>Sunbelt</a:t>
            </a:r>
          </a:p>
          <a:p>
            <a:pPr marL="271145" lvl="0" indent="-271145" defTabSz="35636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96">
                <a:solidFill>
                  <a:srgbClr val="737373"/>
                </a:solidFill>
              </a:rPr>
              <a:t>Containment</a:t>
            </a:r>
          </a:p>
          <a:p>
            <a:pPr marL="542290" lvl="1" indent="-271145" defTabSz="35636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96">
                <a:solidFill>
                  <a:srgbClr val="737373"/>
                </a:solidFill>
              </a:rPr>
              <a:t>Truman Doctrine and Marshall Plan</a:t>
            </a:r>
          </a:p>
          <a:p>
            <a:pPr marL="542290" lvl="1" indent="-271145" defTabSz="35636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96">
                <a:solidFill>
                  <a:srgbClr val="737373"/>
                </a:solidFill>
              </a:rPr>
              <a:t>NATO</a:t>
            </a:r>
          </a:p>
          <a:p>
            <a:pPr marL="542290" lvl="1" indent="-271145" defTabSz="35636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96">
                <a:solidFill>
                  <a:srgbClr val="737373"/>
                </a:solidFill>
              </a:rPr>
              <a:t>Korea and Vietnam</a:t>
            </a:r>
          </a:p>
          <a:p>
            <a:pPr marL="271145" lvl="0" indent="-271145" defTabSz="35636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96">
                <a:solidFill>
                  <a:srgbClr val="737373"/>
                </a:solidFill>
              </a:rPr>
              <a:t>Detente </a:t>
            </a:r>
          </a:p>
          <a:p>
            <a:pPr marL="271145" lvl="0" indent="-271145" defTabSz="35636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96">
                <a:solidFill>
                  <a:srgbClr val="737373"/>
                </a:solidFill>
              </a:rPr>
              <a:t>Military-Industrial Complex</a:t>
            </a:r>
          </a:p>
          <a:p>
            <a:pPr marL="271145" lvl="0" indent="-271145" defTabSz="35636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96">
                <a:solidFill>
                  <a:srgbClr val="737373"/>
                </a:solidFill>
              </a:rPr>
              <a:t>3 Branches and Civil Rights</a:t>
            </a:r>
          </a:p>
          <a:p>
            <a:pPr marL="271145" lvl="0" indent="-271145" defTabSz="35636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96">
                <a:solidFill>
                  <a:srgbClr val="737373"/>
                </a:solidFill>
              </a:rPr>
              <a:t>Great Society</a:t>
            </a:r>
          </a:p>
          <a:p>
            <a:pPr marL="271145" lvl="0" indent="-271145" defTabSz="35636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96" i="1">
                <a:solidFill>
                  <a:srgbClr val="737373"/>
                </a:solidFill>
              </a:rPr>
              <a:t>The Feminine Mystique</a:t>
            </a:r>
          </a:p>
          <a:p>
            <a:pPr marL="271145" lvl="0" indent="-271145" defTabSz="35636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96" i="1">
                <a:solidFill>
                  <a:srgbClr val="737373"/>
                </a:solidFill>
              </a:rPr>
              <a:t>Silent Spring</a:t>
            </a:r>
          </a:p>
          <a:p>
            <a:pPr marL="271145" lvl="0" indent="-271145" defTabSz="35636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96">
                <a:solidFill>
                  <a:srgbClr val="737373"/>
                </a:solidFill>
              </a:rPr>
              <a:t>Counterculture</a:t>
            </a:r>
          </a:p>
          <a:p>
            <a:pPr marL="271145" lvl="0" indent="-271145" defTabSz="356362">
              <a:spcBef>
                <a:spcPts val="19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196">
                <a:solidFill>
                  <a:srgbClr val="737373"/>
                </a:solidFill>
              </a:rPr>
              <a:t>Immigration Act of 1965</a:t>
            </a:r>
          </a:p>
        </p:txBody>
      </p:sp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0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1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1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10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1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/>
                                        <p:tgtEl>
                                          <p:spTgt spid="1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6" fill="hold"/>
                                        <p:tgtEl>
                                          <p:spTgt spid="10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1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xfrm>
            <a:off x="267344" y="266700"/>
            <a:ext cx="12470112" cy="188125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Post-WWII Economy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xfrm>
            <a:off x="300335" y="1859938"/>
            <a:ext cx="12404130" cy="7532324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Prosperous economy caused by: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Federal spending, baby boom, technological developments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Impacts?</a:t>
            </a:r>
          </a:p>
          <a:p>
            <a:pPr lvl="2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Improved higher education (G.I. Bill), “Sun Belt” - mentioned twice in the curriculum</a:t>
            </a:r>
          </a:p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Challenges to conformity by: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Artists (Beat Generation - similar to Lost Generation of 1920), Intellectuals (The Affluent Society) and youth</a:t>
            </a:r>
          </a:p>
        </p:txBody>
      </p:sp>
      <p:pic>
        <p:nvPicPr>
          <p:cNvPr id="59" name="800px-Sun_belt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2400" y="361950"/>
            <a:ext cx="10160000" cy="62865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5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1" build="p" bldLvl="5" animBg="1" advAuto="0"/>
      <p:bldP spid="59" grpId="2" animBg="1" advAuto="0"/>
      <p:bldP spid="59" grpId="3" animBg="1" advAuto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/>
          </p:cNvSpPr>
          <p:nvPr>
            <p:ph type="title"/>
          </p:nvPr>
        </p:nvSpPr>
        <p:spPr>
          <a:xfrm>
            <a:off x="267344" y="266700"/>
            <a:ext cx="12470112" cy="188125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US Foreign Policy Post WWII</a:t>
            </a:r>
          </a:p>
        </p:txBody>
      </p:sp>
      <p:sp>
        <p:nvSpPr>
          <p:cNvPr id="62" name="Shape 62"/>
          <p:cNvSpPr>
            <a:spLocks noGrp="1"/>
          </p:cNvSpPr>
          <p:nvPr>
            <p:ph type="body" idx="1"/>
          </p:nvPr>
        </p:nvSpPr>
        <p:spPr>
          <a:xfrm>
            <a:off x="300335" y="1935029"/>
            <a:ext cx="12404130" cy="7532325"/>
          </a:xfrm>
          <a:prstGeom prst="rect">
            <a:avLst/>
          </a:prstGeom>
        </p:spPr>
        <p:txBody>
          <a:bodyPr/>
          <a:lstStyle/>
          <a:p>
            <a:pPr marL="422275" lvl="0" indent="-422275" defTabSz="554990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737373"/>
                </a:solidFill>
              </a:rPr>
              <a:t>Containment - George Kennan</a:t>
            </a:r>
          </a:p>
          <a:p>
            <a:pPr marL="844550" lvl="1" indent="-422275" defTabSz="554990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737373"/>
                </a:solidFill>
              </a:rPr>
              <a:t>US sought to keep communism from spreading</a:t>
            </a:r>
          </a:p>
          <a:p>
            <a:pPr marL="844550" lvl="1" indent="-422275" defTabSz="554990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737373"/>
                </a:solidFill>
              </a:rPr>
              <a:t>Seen through:</a:t>
            </a:r>
          </a:p>
          <a:p>
            <a:pPr marL="1266825" lvl="2" indent="-422275" defTabSz="554990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737373"/>
                </a:solidFill>
              </a:rPr>
              <a:t>Collective Security - NATO</a:t>
            </a:r>
          </a:p>
          <a:p>
            <a:pPr marL="1266825" lvl="2" indent="-422275" defTabSz="554990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737373"/>
                </a:solidFill>
              </a:rPr>
              <a:t>Economic Frameworks - Truman Doctrine, Marshall Plan</a:t>
            </a:r>
          </a:p>
          <a:p>
            <a:pPr marL="1266825" lvl="2" indent="-422275" defTabSz="554990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737373"/>
                </a:solidFill>
              </a:rPr>
              <a:t>Conflicts - Korea and Vietnam (North was communist in both)</a:t>
            </a:r>
          </a:p>
          <a:p>
            <a:pPr marL="422275" lvl="0" indent="-422275" defTabSz="554990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737373"/>
                </a:solidFill>
              </a:rPr>
              <a:t>Detente and indirect confrontation</a:t>
            </a:r>
          </a:p>
          <a:p>
            <a:pPr marL="844550" lvl="1" indent="-422275" defTabSz="554990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420">
                <a:solidFill>
                  <a:srgbClr val="737373"/>
                </a:solidFill>
              </a:rPr>
              <a:t>SALT vs. Cuban Missile Crisis </a:t>
            </a:r>
          </a:p>
        </p:txBody>
      </p:sp>
      <p:pic>
        <p:nvPicPr>
          <p:cNvPr id="63" name="Kennan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547100" y="1464733"/>
            <a:ext cx="3175000" cy="406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64" name="Flag_of_NATO.pn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54199" y="609600"/>
            <a:ext cx="5418668" cy="4064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6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6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1" build="p" bldLvl="5" animBg="1" advAuto="0"/>
      <p:bldP spid="63" grpId="2" animBg="1" advAuto="0"/>
      <p:bldP spid="64" grpId="3" animBg="1" advAuto="0"/>
      <p:bldP spid="64" grpId="4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xfrm>
            <a:off x="267344" y="266700"/>
            <a:ext cx="12470112" cy="188125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US Foreign Policy Post WWII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xfrm>
            <a:off x="300335" y="1935029"/>
            <a:ext cx="12404130" cy="7532325"/>
          </a:xfrm>
          <a:prstGeom prst="rect">
            <a:avLst/>
          </a:prstGeom>
        </p:spPr>
        <p:txBody>
          <a:bodyPr/>
          <a:lstStyle/>
          <a:p>
            <a:pPr lvl="0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Cold War impact on other countries/regions?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US and USSR sought allies among new, decolonized countries (India)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Latin America - US supported non-Communist governments, even if they weren’t the most democratic</a:t>
            </a:r>
          </a:p>
          <a:p>
            <a:pPr lvl="1"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737373"/>
                </a:solidFill>
              </a:rPr>
              <a:t>US involvement in the Middle East - oil crises - 1973 oil embargo</a:t>
            </a:r>
          </a:p>
        </p:txBody>
      </p:sp>
      <p:pic>
        <p:nvPicPr>
          <p:cNvPr id="68" name="OPEC Flag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76133" y="1803400"/>
            <a:ext cx="6350001" cy="381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6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1" build="p" bldLvl="5" animBg="1" advAuto="0"/>
      <p:bldP spid="68" grpId="2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/>
          </p:cNvSpPr>
          <p:nvPr>
            <p:ph type="title"/>
          </p:nvPr>
        </p:nvSpPr>
        <p:spPr>
          <a:xfrm>
            <a:off x="267344" y="266700"/>
            <a:ext cx="12470112" cy="188125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Cold War Domestic Issues</a:t>
            </a:r>
          </a:p>
        </p:txBody>
      </p:sp>
      <p:sp>
        <p:nvSpPr>
          <p:cNvPr id="71" name="Shape 71"/>
          <p:cNvSpPr>
            <a:spLocks noGrp="1"/>
          </p:cNvSpPr>
          <p:nvPr>
            <p:ph type="body" idx="1"/>
          </p:nvPr>
        </p:nvSpPr>
        <p:spPr>
          <a:xfrm>
            <a:off x="300335" y="1935029"/>
            <a:ext cx="12404130" cy="7532325"/>
          </a:xfrm>
          <a:prstGeom prst="rect">
            <a:avLst/>
          </a:prstGeom>
        </p:spPr>
        <p:txBody>
          <a:bodyPr/>
          <a:lstStyle/>
          <a:p>
            <a:pPr marL="417830" lvl="0" indent="-417830" defTabSz="549148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rgbClr val="737373"/>
                </a:solidFill>
              </a:rPr>
              <a:t>Both parties supported containing communism, however:</a:t>
            </a:r>
          </a:p>
          <a:p>
            <a:pPr marL="835660" lvl="1" indent="-417830" defTabSz="549148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rgbClr val="737373"/>
                </a:solidFill>
              </a:rPr>
              <a:t>Debates emerged over how to root out Communists</a:t>
            </a:r>
          </a:p>
          <a:p>
            <a:pPr marL="1253489" lvl="2" indent="-417830" defTabSz="549148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rgbClr val="737373"/>
                </a:solidFill>
              </a:rPr>
              <a:t>McCarthyism, Red Scare, HUAC, Rosenbergs, etc.</a:t>
            </a:r>
          </a:p>
          <a:p>
            <a:pPr marL="417830" lvl="0" indent="-417830" defTabSz="549148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rgbClr val="737373"/>
                </a:solidFill>
              </a:rPr>
              <a:t>Korean War - some domestic opposition</a:t>
            </a:r>
          </a:p>
          <a:p>
            <a:pPr marL="417830" lvl="0" indent="-417830" defTabSz="549148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rgbClr val="737373"/>
                </a:solidFill>
              </a:rPr>
              <a:t>Vietnam War - large, sometimes violent protests - especially post 1968 (Tet Offensive) and 1970 (bombing of Cambodia)</a:t>
            </a:r>
          </a:p>
          <a:p>
            <a:pPr marL="417830" lvl="0" indent="-417830" defTabSz="549148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rgbClr val="737373"/>
                </a:solidFill>
              </a:rPr>
              <a:t>Military-Industrial Complex - Eisenhower’s warning about military spending during peacetime</a:t>
            </a:r>
          </a:p>
          <a:p>
            <a:pPr marL="417830" lvl="0" indent="-417830" defTabSz="549148">
              <a:spcBef>
                <a:spcPts val="30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384">
                <a:solidFill>
                  <a:srgbClr val="737373"/>
                </a:solidFill>
              </a:rPr>
              <a:t>Debates about executive branch power (during Vietnam War - Gulf of Tonkin Resolution)</a:t>
            </a:r>
          </a:p>
        </p:txBody>
      </p:sp>
      <p:pic>
        <p:nvPicPr>
          <p:cNvPr id="72" name="501px-Joseph_McCarthy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17251" y="5543550"/>
            <a:ext cx="3422299" cy="4091730"/>
          </a:xfrm>
          <a:prstGeom prst="rect">
            <a:avLst/>
          </a:prstGeom>
          <a:ln w="12700">
            <a:miter lim="400000"/>
          </a:ln>
        </p:spPr>
      </p:pic>
      <p:pic>
        <p:nvPicPr>
          <p:cNvPr id="73" name="Eisenhower_in_the_Oval_Office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983316" y="860454"/>
            <a:ext cx="4651150" cy="587266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7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1" fill="hold"/>
                                        <p:tgtEl>
                                          <p:spTgt spid="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1" build="p" bldLvl="5" animBg="1" advAuto="0"/>
      <p:bldP spid="72" grpId="2" animBg="1" advAuto="0"/>
      <p:bldP spid="72" grpId="3" animBg="1" advAuto="0"/>
      <p:bldP spid="73" grpId="4" animBg="1" advAuto="0"/>
      <p:bldP spid="73" grpId="5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title"/>
          </p:nvPr>
        </p:nvSpPr>
        <p:spPr>
          <a:xfrm>
            <a:off x="267344" y="266700"/>
            <a:ext cx="12470112" cy="1881254"/>
          </a:xfrm>
          <a:prstGeom prst="rect">
            <a:avLst/>
          </a:prstGeom>
        </p:spPr>
        <p:txBody>
          <a:bodyPr/>
          <a:lstStyle>
            <a:lvl1pPr algn="ctr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200">
                <a:solidFill>
                  <a:srgbClr val="558AAB"/>
                </a:solidFill>
              </a:rPr>
              <a:t>Civil Rights </a:t>
            </a:r>
          </a:p>
        </p:txBody>
      </p:sp>
      <p:sp>
        <p:nvSpPr>
          <p:cNvPr id="76" name="Shape 76"/>
          <p:cNvSpPr>
            <a:spLocks noGrp="1"/>
          </p:cNvSpPr>
          <p:nvPr>
            <p:ph type="body" idx="1"/>
          </p:nvPr>
        </p:nvSpPr>
        <p:spPr>
          <a:xfrm>
            <a:off x="300335" y="1935029"/>
            <a:ext cx="12404130" cy="7532325"/>
          </a:xfrm>
          <a:prstGeom prst="rect">
            <a:avLst/>
          </a:prstGeom>
        </p:spPr>
        <p:txBody>
          <a:bodyPr/>
          <a:lstStyle/>
          <a:p>
            <a:pPr marL="373379" lvl="0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Many strategies - legal challenges, direct action, and nonviolent protests</a:t>
            </a:r>
          </a:p>
          <a:p>
            <a:pPr marL="373379" lvl="0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All 3 branches of government promoted civil rights:</a:t>
            </a:r>
          </a:p>
          <a:p>
            <a:pPr marL="746759" lvl="1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Executive - E.O. 9981 - desegregated military (Truman)</a:t>
            </a:r>
          </a:p>
          <a:p>
            <a:pPr marL="746759" lvl="1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Judicial - Brown v. Board</a:t>
            </a:r>
          </a:p>
          <a:p>
            <a:pPr marL="746759" lvl="1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Legislative - Civil Rights Act of 1964</a:t>
            </a:r>
          </a:p>
          <a:p>
            <a:pPr marL="373379" lvl="0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White resistance to desegregation:</a:t>
            </a:r>
          </a:p>
          <a:p>
            <a:pPr marL="746759" lvl="1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Southern Manifesto, Massive Resistance, Little Rock 9</a:t>
            </a:r>
          </a:p>
          <a:p>
            <a:pPr marL="373379" lvl="0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Debates emerged among activists post 1965:</a:t>
            </a:r>
          </a:p>
          <a:p>
            <a:pPr marL="746759" lvl="1" indent="-373379" defTabSz="490727">
              <a:spcBef>
                <a:spcPts val="26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3024">
                <a:solidFill>
                  <a:srgbClr val="737373"/>
                </a:solidFill>
              </a:rPr>
              <a:t>Black power (Black Panthers)</a:t>
            </a:r>
          </a:p>
        </p:txBody>
      </p:sp>
      <p:pic>
        <p:nvPicPr>
          <p:cNvPr id="77" name="1936_Thurgood_Marshall_NAACP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845550" y="539750"/>
            <a:ext cx="2882900" cy="4305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Lyndon_Johnson_signing_Civil_Rights_Act,_July_2,_1964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85786" y="914400"/>
            <a:ext cx="6882948" cy="46115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7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grpId="4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9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5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2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" grpId="1" build="p" bldLvl="5" animBg="1" advAuto="0"/>
      <p:bldP spid="77" grpId="2" animBg="1" advAuto="0"/>
      <p:bldP spid="77" grpId="5" animBg="1" advAuto="0"/>
      <p:bldP spid="78" grpId="3" animBg="1" advAuto="0"/>
      <p:bldP spid="78" grpId="4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/>
          </p:cNvSpPr>
          <p:nvPr>
            <p:ph type="title"/>
          </p:nvPr>
        </p:nvSpPr>
        <p:spPr>
          <a:xfrm>
            <a:off x="267344" y="266700"/>
            <a:ext cx="12470112" cy="1881254"/>
          </a:xfrm>
          <a:prstGeom prst="rect">
            <a:avLst/>
          </a:prstGeom>
        </p:spPr>
        <p:txBody>
          <a:bodyPr/>
          <a:lstStyle>
            <a:lvl1pPr algn="ctr" defTabSz="496570">
              <a:defRPr sz="612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120">
                <a:solidFill>
                  <a:srgbClr val="558AAB"/>
                </a:solidFill>
              </a:rPr>
              <a:t>Rights For Other Groups and Other Social Issues </a:t>
            </a:r>
          </a:p>
        </p:txBody>
      </p:sp>
      <p:sp>
        <p:nvSpPr>
          <p:cNvPr id="81" name="Shape 81"/>
          <p:cNvSpPr>
            <a:spLocks noGrp="1"/>
          </p:cNvSpPr>
          <p:nvPr>
            <p:ph type="body" idx="1"/>
          </p:nvPr>
        </p:nvSpPr>
        <p:spPr>
          <a:xfrm>
            <a:off x="300335" y="1935029"/>
            <a:ext cx="12404130" cy="7532325"/>
          </a:xfrm>
          <a:prstGeom prst="rect">
            <a:avLst/>
          </a:prstGeom>
        </p:spPr>
        <p:txBody>
          <a:bodyPr/>
          <a:lstStyle/>
          <a:p>
            <a:pPr marL="320040" lvl="0" indent="-320040" defTabSz="420624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737373"/>
                </a:solidFill>
              </a:rPr>
              <a:t>Women’s Rights:</a:t>
            </a:r>
          </a:p>
          <a:p>
            <a:pPr marL="640080" lvl="1" indent="-320040" defTabSz="420624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737373"/>
                </a:solidFill>
              </a:rPr>
              <a:t>Betty Friedan’s </a:t>
            </a:r>
            <a:r>
              <a:rPr sz="2592" i="1">
                <a:solidFill>
                  <a:srgbClr val="737373"/>
                </a:solidFill>
              </a:rPr>
              <a:t>The Feminine Mystique</a:t>
            </a:r>
            <a:r>
              <a:rPr sz="2592">
                <a:solidFill>
                  <a:srgbClr val="737373"/>
                </a:solidFill>
              </a:rPr>
              <a:t> - challenged the 1950s “cult of domesticity”</a:t>
            </a:r>
          </a:p>
          <a:p>
            <a:pPr marL="320040" lvl="0" indent="-320040" defTabSz="420624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737373"/>
                </a:solidFill>
              </a:rPr>
              <a:t>Gays and Lesbians:</a:t>
            </a:r>
          </a:p>
          <a:p>
            <a:pPr marL="640080" lvl="1" indent="-320040" defTabSz="420624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737373"/>
                </a:solidFill>
              </a:rPr>
              <a:t>Stonewall Riots: 1969</a:t>
            </a:r>
          </a:p>
          <a:p>
            <a:pPr marL="320040" lvl="0" indent="-320040" defTabSz="420624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737373"/>
                </a:solidFill>
              </a:rPr>
              <a:t>Latinos:</a:t>
            </a:r>
          </a:p>
          <a:p>
            <a:pPr marL="640080" lvl="1" indent="-320040" defTabSz="420624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737373"/>
                </a:solidFill>
              </a:rPr>
              <a:t>Cesar Chavez - grape pickers’ strike and hunger strike </a:t>
            </a:r>
          </a:p>
          <a:p>
            <a:pPr marL="320040" lvl="0" indent="-320040" defTabSz="420624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737373"/>
                </a:solidFill>
              </a:rPr>
              <a:t>American Indians:</a:t>
            </a:r>
          </a:p>
          <a:p>
            <a:pPr marL="640080" lvl="1" indent="-320040" defTabSz="420624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737373"/>
                </a:solidFill>
              </a:rPr>
              <a:t>Indians of All Tribes (IAT) and American Indian Movement (AIM) - used protests</a:t>
            </a:r>
          </a:p>
          <a:p>
            <a:pPr marL="320040" lvl="0" indent="-320040" defTabSz="420624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737373"/>
                </a:solidFill>
              </a:rPr>
              <a:t>Awareness of Poverty:</a:t>
            </a:r>
          </a:p>
          <a:p>
            <a:pPr marL="640080" lvl="1" indent="-320040" defTabSz="420624">
              <a:spcBef>
                <a:spcPts val="23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92">
                <a:solidFill>
                  <a:srgbClr val="737373"/>
                </a:solidFill>
              </a:rPr>
              <a:t>Michael Harrington’s </a:t>
            </a:r>
            <a:r>
              <a:rPr sz="2592" i="1">
                <a:solidFill>
                  <a:srgbClr val="737373"/>
                </a:solidFill>
              </a:rPr>
              <a:t>The Other America</a:t>
            </a:r>
            <a:r>
              <a:rPr sz="2592">
                <a:solidFill>
                  <a:srgbClr val="737373"/>
                </a:solidFill>
              </a:rPr>
              <a:t> - influenced LBJ’s Great Society</a:t>
            </a:r>
          </a:p>
        </p:txBody>
      </p:sp>
      <p:pic>
        <p:nvPicPr>
          <p:cNvPr id="82" name="463px-Betty_Friedan_1960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267432" y="3427072"/>
            <a:ext cx="2890935" cy="3740108"/>
          </a:xfrm>
          <a:prstGeom prst="rect">
            <a:avLst/>
          </a:prstGeom>
          <a:ln w="12700">
            <a:miter lim="400000"/>
          </a:ln>
        </p:spPr>
      </p:pic>
      <p:pic>
        <p:nvPicPr>
          <p:cNvPr id="83" name="400px-Cesar_Chavez_Day.jpg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61967" y="948266"/>
            <a:ext cx="3176100" cy="476414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8" fill="hold"/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2" fill="hold"/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6" fill="hold"/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0" fill="hold"/>
                                        <p:tgtEl>
                                          <p:spTgt spid="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1" build="p" bldLvl="5" animBg="1" advAuto="0"/>
      <p:bldP spid="82" grpId="2" animBg="1" advAuto="0"/>
      <p:bldP spid="83" grpId="3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>
            <a:spLocks noGrp="1"/>
          </p:cNvSpPr>
          <p:nvPr>
            <p:ph type="title"/>
          </p:nvPr>
        </p:nvSpPr>
        <p:spPr>
          <a:xfrm>
            <a:off x="267344" y="266700"/>
            <a:ext cx="12470112" cy="1881254"/>
          </a:xfrm>
          <a:prstGeom prst="rect">
            <a:avLst/>
          </a:prstGeom>
        </p:spPr>
        <p:txBody>
          <a:bodyPr/>
          <a:lstStyle>
            <a:lvl1pPr algn="ctr" defTabSz="496570">
              <a:defRPr sz="612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120">
                <a:solidFill>
                  <a:srgbClr val="558AAB"/>
                </a:solidFill>
              </a:rPr>
              <a:t>Great Society  and the Supreme Court</a:t>
            </a:r>
          </a:p>
        </p:txBody>
      </p:sp>
      <p:sp>
        <p:nvSpPr>
          <p:cNvPr id="86" name="Shape 86"/>
          <p:cNvSpPr>
            <a:spLocks noGrp="1"/>
          </p:cNvSpPr>
          <p:nvPr>
            <p:ph type="body" idx="1"/>
          </p:nvPr>
        </p:nvSpPr>
        <p:spPr>
          <a:xfrm>
            <a:off x="300335" y="1935029"/>
            <a:ext cx="12404130" cy="7532325"/>
          </a:xfrm>
          <a:prstGeom prst="rect">
            <a:avLst/>
          </a:prstGeom>
        </p:spPr>
        <p:txBody>
          <a:bodyPr/>
          <a:lstStyle/>
          <a:p>
            <a:pPr marL="311150" lvl="0" indent="-311150" defTabSz="40894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737373"/>
                </a:solidFill>
              </a:rPr>
              <a:t>Liberalism - using the government to promote social wellbeing </a:t>
            </a:r>
          </a:p>
          <a:p>
            <a:pPr marL="622300" lvl="1" indent="-311150" defTabSz="40894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737373"/>
                </a:solidFill>
              </a:rPr>
              <a:t>Reached its </a:t>
            </a:r>
            <a:r>
              <a:rPr sz="2520" b="1" i="1" u="sng">
                <a:solidFill>
                  <a:srgbClr val="737373"/>
                </a:solidFill>
              </a:rPr>
              <a:t>zenith</a:t>
            </a:r>
            <a:r>
              <a:rPr sz="2520">
                <a:solidFill>
                  <a:srgbClr val="737373"/>
                </a:solidFill>
              </a:rPr>
              <a:t> under the Great Society</a:t>
            </a:r>
          </a:p>
          <a:p>
            <a:pPr marL="933450" lvl="2" indent="-311150" defTabSz="40894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737373"/>
                </a:solidFill>
              </a:rPr>
              <a:t>Sought to: </a:t>
            </a:r>
          </a:p>
          <a:p>
            <a:pPr marL="1244600" lvl="3" indent="-311150" defTabSz="40894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737373"/>
                </a:solidFill>
              </a:rPr>
              <a:t>End discrimination (Civil Rights Act of ’64, V.R. Act of ’65)</a:t>
            </a:r>
          </a:p>
          <a:p>
            <a:pPr marL="1244600" lvl="3" indent="-311150" defTabSz="40894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737373"/>
                </a:solidFill>
              </a:rPr>
              <a:t>Eliminate poverty - food stamps, Medicaid</a:t>
            </a:r>
          </a:p>
          <a:p>
            <a:pPr marL="1244600" lvl="3" indent="-311150" defTabSz="40894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737373"/>
                </a:solidFill>
              </a:rPr>
              <a:t>Fix other social issues - education</a:t>
            </a:r>
          </a:p>
          <a:p>
            <a:pPr marL="311150" lvl="0" indent="-311150" defTabSz="40894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737373"/>
                </a:solidFill>
              </a:rPr>
              <a:t>Supreme Court in the 1960s - promoted individual freedoms</a:t>
            </a:r>
          </a:p>
          <a:p>
            <a:pPr marL="622300" lvl="1" indent="-311150" defTabSz="40894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737373"/>
                </a:solidFill>
              </a:rPr>
              <a:t>Griswold v. Connecticut - established “Right to Privacy”</a:t>
            </a:r>
          </a:p>
          <a:p>
            <a:pPr marL="622300" lvl="1" indent="-311150" defTabSz="40894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737373"/>
                </a:solidFill>
              </a:rPr>
              <a:t>Helped inspire a conservative movement (more in period 9)</a:t>
            </a:r>
          </a:p>
          <a:p>
            <a:pPr marL="311150" lvl="0" indent="-311150" defTabSz="40894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737373"/>
                </a:solidFill>
              </a:rPr>
              <a:t>People on the left felt liberals did NOT go far enough to change society racially and economically</a:t>
            </a:r>
          </a:p>
          <a:p>
            <a:pPr marL="622300" lvl="1" indent="-311150" defTabSz="408940">
              <a:spcBef>
                <a:spcPts val="22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520">
                <a:solidFill>
                  <a:srgbClr val="737373"/>
                </a:solidFill>
              </a:rPr>
              <a:t>Black Panthers, SDS</a:t>
            </a:r>
          </a:p>
        </p:txBody>
      </p:sp>
      <p:pic>
        <p:nvPicPr>
          <p:cNvPr id="87" name="Huey_Newton_HS_Yearbook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115550" y="4495800"/>
            <a:ext cx="2527300" cy="32512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8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0" fill="hold"/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2" fill="hold"/>
                                        <p:tgtEl>
                                          <p:spTgt spid="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fill="hold"/>
                                        <p:tgtEl>
                                          <p:spTgt spid="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0" fill="hold"/>
                                        <p:tgtEl>
                                          <p:spTgt spid="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4" fill="hold"/>
                                        <p:tgtEl>
                                          <p:spTgt spid="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8" fill="hold"/>
                                        <p:tgtEl>
                                          <p:spTgt spid="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51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1" build="p" bldLvl="5" animBg="1" advAuto="0"/>
      <p:bldP spid="87" grpId="2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>
            <a:spLocks noGrp="1"/>
          </p:cNvSpPr>
          <p:nvPr>
            <p:ph type="title"/>
          </p:nvPr>
        </p:nvSpPr>
        <p:spPr>
          <a:xfrm>
            <a:off x="267344" y="266700"/>
            <a:ext cx="12470112" cy="1881254"/>
          </a:xfrm>
          <a:prstGeom prst="rect">
            <a:avLst/>
          </a:prstGeom>
        </p:spPr>
        <p:txBody>
          <a:bodyPr/>
          <a:lstStyle>
            <a:lvl1pPr algn="ctr" defTabSz="531622">
              <a:defRPr sz="6552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6552">
                <a:solidFill>
                  <a:srgbClr val="558AAB"/>
                </a:solidFill>
              </a:rPr>
              <a:t>Demographics and Counterculture </a:t>
            </a:r>
          </a:p>
        </p:txBody>
      </p:sp>
      <p:sp>
        <p:nvSpPr>
          <p:cNvPr id="90" name="Shape 90"/>
          <p:cNvSpPr>
            <a:spLocks noGrp="1"/>
          </p:cNvSpPr>
          <p:nvPr>
            <p:ph type="body" idx="1"/>
          </p:nvPr>
        </p:nvSpPr>
        <p:spPr>
          <a:xfrm>
            <a:off x="300335" y="1935029"/>
            <a:ext cx="12404130" cy="7532325"/>
          </a:xfrm>
          <a:prstGeom prst="rect">
            <a:avLst/>
          </a:prstGeom>
        </p:spPr>
        <p:txBody>
          <a:bodyPr/>
          <a:lstStyle/>
          <a:p>
            <a:pPr marL="360045" lvl="0" indent="-360045" defTabSz="47320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6">
                <a:solidFill>
                  <a:srgbClr val="737373"/>
                </a:solidFill>
              </a:rPr>
              <a:t>1950s image of a nuclear family?</a:t>
            </a:r>
          </a:p>
          <a:p>
            <a:pPr marL="720090" lvl="1" indent="-360045" defTabSz="47320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6">
                <a:solidFill>
                  <a:srgbClr val="737373"/>
                </a:solidFill>
              </a:rPr>
              <a:t>2 children, suburbs, stay at home mom</a:t>
            </a:r>
          </a:p>
          <a:p>
            <a:pPr marL="360045" lvl="0" indent="-360045" defTabSz="47320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6">
                <a:solidFill>
                  <a:srgbClr val="737373"/>
                </a:solidFill>
              </a:rPr>
              <a:t>Reality?</a:t>
            </a:r>
          </a:p>
          <a:p>
            <a:pPr marL="720090" lvl="1" indent="-360045" defTabSz="47320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6">
                <a:solidFill>
                  <a:srgbClr val="737373"/>
                </a:solidFill>
              </a:rPr>
              <a:t>Women worked more and more as time went on (1970s)</a:t>
            </a:r>
          </a:p>
          <a:p>
            <a:pPr marL="360045" lvl="0" indent="-360045" defTabSz="47320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6">
                <a:solidFill>
                  <a:srgbClr val="737373"/>
                </a:solidFill>
              </a:rPr>
              <a:t>Counterculture - hippies:</a:t>
            </a:r>
          </a:p>
          <a:p>
            <a:pPr marL="720090" lvl="1" indent="-360045" defTabSz="47320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6">
                <a:solidFill>
                  <a:srgbClr val="737373"/>
                </a:solidFill>
              </a:rPr>
              <a:t>Challenged their parents’ generation ideals</a:t>
            </a:r>
          </a:p>
          <a:p>
            <a:pPr marL="720090" lvl="1" indent="-360045" defTabSz="47320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6">
                <a:solidFill>
                  <a:srgbClr val="737373"/>
                </a:solidFill>
              </a:rPr>
              <a:t>Used drugs and instituted a sexual revolution</a:t>
            </a:r>
          </a:p>
          <a:p>
            <a:pPr marL="360045" lvl="0" indent="-360045" defTabSz="47320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6">
                <a:solidFill>
                  <a:srgbClr val="737373"/>
                </a:solidFill>
              </a:rPr>
              <a:t>Debates between conservatives and liberals:</a:t>
            </a:r>
          </a:p>
          <a:p>
            <a:pPr marL="720090" lvl="1" indent="-360045" defTabSz="47320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6">
                <a:solidFill>
                  <a:srgbClr val="737373"/>
                </a:solidFill>
              </a:rPr>
              <a:t>Bakke v. University of California:</a:t>
            </a:r>
          </a:p>
          <a:p>
            <a:pPr marL="1080135" lvl="2" indent="-360045" defTabSz="473201">
              <a:spcBef>
                <a:spcPts val="2500"/>
              </a:spcBef>
              <a:buBlip>
                <a:blip r:embed="rId2"/>
              </a:buBlip>
              <a:defRPr sz="1800">
                <a:solidFill>
                  <a:srgbClr val="000000"/>
                </a:solidFill>
              </a:defRPr>
            </a:pPr>
            <a:r>
              <a:rPr sz="2916">
                <a:solidFill>
                  <a:srgbClr val="737373"/>
                </a:solidFill>
              </a:rPr>
              <a:t>Overturned quotas for minority applicants</a:t>
            </a:r>
          </a:p>
        </p:txBody>
      </p:sp>
      <p:pic>
        <p:nvPicPr>
          <p:cNvPr id="91" name="470px-Cleaver_family_Leave_it_to_Beaver_1960.jp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359324" y="4978400"/>
            <a:ext cx="3200977" cy="40863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8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2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2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3" fill="hold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7" fill="hold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fill="hold"/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5" fill="hold"/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9" fill="hold"/>
                                        <p:tgtEl>
                                          <p:spTgt spid="9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3" fill="hold"/>
                                        <p:tgtEl>
                                          <p:spTgt spid="9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47" fill="hold"/>
                                        <p:tgtEl>
                                          <p:spTgt spid="9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1" build="p" bldLvl="5" animBg="1" advAuto="0"/>
      <p:bldP spid="91" grpId="2" animBg="1" advAuto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ueprint">
  <a:themeElements>
    <a:clrScheme name="Blueprint">
      <a:dk1>
        <a:srgbClr val="AB7655"/>
      </a:dk1>
      <a:lt1>
        <a:srgbClr val="558AAB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ueprint">
  <a:themeElements>
    <a:clrScheme name="Bluepri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577198"/>
      </a:accent1>
      <a:accent2>
        <a:srgbClr val="59824B"/>
      </a:accent2>
      <a:accent3>
        <a:srgbClr val="B98F20"/>
      </a:accent3>
      <a:accent4>
        <a:srgbClr val="BF6322"/>
      </a:accent4>
      <a:accent5>
        <a:srgbClr val="902422"/>
      </a:accent5>
      <a:accent6>
        <a:srgbClr val="574170"/>
      </a:accent6>
      <a:hlink>
        <a:srgbClr val="0000FF"/>
      </a:hlink>
      <a:folHlink>
        <a:srgbClr val="FF00FF"/>
      </a:folHlink>
    </a:clrScheme>
    <a:fontScheme name="Blueprint">
      <a:majorFont>
        <a:latin typeface="Helvetica Neue Bold Condensed"/>
        <a:ea typeface="Helvetica Neue Bold Condensed"/>
        <a:cs typeface="Helvetica Neue Bold Condensed"/>
      </a:majorFont>
      <a:minorFont>
        <a:latin typeface="Helvetica Neue Light"/>
        <a:ea typeface="Helvetica Neue Light"/>
        <a:cs typeface="Helvetica Neue Light"/>
      </a:minorFont>
    </a:fontScheme>
    <a:fmtScheme name="Bluepri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DEDEDE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577198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558AAB"/>
            </a:solidFill>
            <a:effectLst/>
            <a:uFillTx/>
            <a:latin typeface="+mj-lt"/>
            <a:ea typeface="+mj-ea"/>
            <a:cs typeface="+mj-cs"/>
            <a:sym typeface="Helvetica Neue Bold Condensed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686</Words>
  <Application>Microsoft Macintosh PowerPoint</Application>
  <PresentationFormat>Custom</PresentationFormat>
  <Paragraphs>95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Blueprint</vt:lpstr>
      <vt:lpstr>APUSH Review: Period 8</vt:lpstr>
      <vt:lpstr>Post-WWII Economy</vt:lpstr>
      <vt:lpstr>US Foreign Policy Post WWII</vt:lpstr>
      <vt:lpstr>US Foreign Policy Post WWII</vt:lpstr>
      <vt:lpstr>Cold War Domestic Issues</vt:lpstr>
      <vt:lpstr>Civil Rights </vt:lpstr>
      <vt:lpstr>Rights For Other Groups and Other Social Issues </vt:lpstr>
      <vt:lpstr>Great Society  and the Supreme Court</vt:lpstr>
      <vt:lpstr>Demographics and Counterculture </vt:lpstr>
      <vt:lpstr>Immigration and Environmentalism</vt:lpstr>
      <vt:lpstr>Quick Recap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APUSH Review: Period 8</dc:title>
  <cp:lastModifiedBy>Joann Medrano</cp:lastModifiedBy>
  <cp:revision>1</cp:revision>
  <dcterms:modified xsi:type="dcterms:W3CDTF">2017-04-17T19:45:59Z</dcterms:modified>
</cp:coreProperties>
</file>