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defaultTextStyle>
    <a:lvl1pPr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1pPr>
    <a:lvl2pPr indent="2286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2pPr>
    <a:lvl3pPr indent="4572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3pPr>
    <a:lvl4pPr indent="6858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4pPr>
    <a:lvl5pPr indent="9144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5pPr>
    <a:lvl6pPr indent="11430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6pPr>
    <a:lvl7pPr indent="13716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7pPr>
    <a:lvl8pPr indent="16002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8pPr>
    <a:lvl9pPr indent="18288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7D39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254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38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8A8F">
              <a:alpha val="7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E363D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E363D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BF8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8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1914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1914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254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254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82" d="100"/>
          <a:sy n="82" d="100"/>
        </p:scale>
        <p:origin x="14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778000" y="1765300"/>
            <a:ext cx="10464800" cy="3124200"/>
          </a:xfrm>
          <a:prstGeom prst="rect">
            <a:avLst/>
          </a:prstGeom>
        </p:spPr>
        <p:txBody>
          <a:bodyPr anchor="b"/>
          <a:lstStyle>
            <a:lvl1pPr>
              <a:tabLst>
                <a:tab pos="1485900" algn="l"/>
              </a:tabLst>
              <a:defRPr sz="9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94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778000" y="5029200"/>
            <a:ext cx="10464800" cy="1549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778000" y="6019800"/>
            <a:ext cx="10464800" cy="20193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9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94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778000" y="7861300"/>
            <a:ext cx="10464800" cy="1473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2222500" y="3581400"/>
            <a:ext cx="9575800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 anchor="b"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104900" y="5257800"/>
            <a:ext cx="6299200" cy="284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2044700" y="152400"/>
            <a:ext cx="9575800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2044700" y="3581400"/>
            <a:ext cx="9575800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Pho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 anchor="b"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1104900" y="5257800"/>
            <a:ext cx="6299200" cy="285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1955800" y="1663700"/>
            <a:ext cx="9753600" cy="6413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968500" y="2743200"/>
            <a:ext cx="9753600" cy="584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6"/>
              </a:buBlip>
            </a:lvl1pPr>
            <a:lvl2pPr>
              <a:buBlip>
                <a:blip r:embed="rId16"/>
              </a:buBlip>
            </a:lvl2pPr>
            <a:lvl3pPr>
              <a:buBlip>
                <a:blip r:embed="rId16"/>
              </a:buBlip>
            </a:lvl3pPr>
            <a:lvl4pPr>
              <a:buBlip>
                <a:blip r:embed="rId16"/>
              </a:buBlip>
            </a:lvl4pPr>
            <a:lvl5pPr>
              <a:buBlip>
                <a:blip r:embed="rId16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/>
  <p:txStyles>
    <p:titleStyle>
      <a:lvl1pPr algn="ctr" defTabSz="457200"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1pPr>
      <a:lvl2pPr indent="2286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2pPr>
      <a:lvl3pPr indent="4572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3pPr>
      <a:lvl4pPr indent="6858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4pPr>
      <a:lvl5pPr indent="9144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5pPr>
      <a:lvl6pPr indent="11430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6pPr>
      <a:lvl7pPr indent="13716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7pPr>
      <a:lvl8pPr indent="16002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8pPr>
      <a:lvl9pPr indent="18288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9pPr>
    </p:titleStyle>
    <p:bodyStyle>
      <a:lvl1pPr marL="546100" indent="-546100" defTabSz="457200">
        <a:spcBef>
          <a:spcPts val="5000"/>
        </a:spcBef>
        <a:buSzPct val="35000"/>
        <a:buBlip>
          <a:blip r:embed="rId16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1pPr>
      <a:lvl2pPr marL="1092200" indent="-546100" defTabSz="457200">
        <a:spcBef>
          <a:spcPts val="5000"/>
        </a:spcBef>
        <a:buSzPct val="35000"/>
        <a:buBlip>
          <a:blip r:embed="rId16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2pPr>
      <a:lvl3pPr marL="1638300" indent="-546100" defTabSz="457200">
        <a:spcBef>
          <a:spcPts val="5000"/>
        </a:spcBef>
        <a:buSzPct val="35000"/>
        <a:buBlip>
          <a:blip r:embed="rId16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3pPr>
      <a:lvl4pPr marL="2184400" indent="-546100" defTabSz="457200">
        <a:spcBef>
          <a:spcPts val="5000"/>
        </a:spcBef>
        <a:buSzPct val="35000"/>
        <a:buBlip>
          <a:blip r:embed="rId16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4pPr>
      <a:lvl5pPr marL="2730500" indent="-546100" defTabSz="457200">
        <a:spcBef>
          <a:spcPts val="5000"/>
        </a:spcBef>
        <a:buSzPct val="35000"/>
        <a:buBlip>
          <a:blip r:embed="rId16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5pPr>
      <a:lvl6pPr marL="3276600" indent="-546100" defTabSz="457200">
        <a:spcBef>
          <a:spcPts val="5000"/>
        </a:spcBef>
        <a:buSzPct val="35000"/>
        <a:buBlip>
          <a:blip r:embed="rId16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6pPr>
      <a:lvl7pPr marL="3822700" indent="-546100" defTabSz="457200">
        <a:spcBef>
          <a:spcPts val="5000"/>
        </a:spcBef>
        <a:buSzPct val="35000"/>
        <a:buBlip>
          <a:blip r:embed="rId16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7pPr>
      <a:lvl8pPr marL="4368800" indent="-546100" defTabSz="457200">
        <a:spcBef>
          <a:spcPts val="5000"/>
        </a:spcBef>
        <a:buSzPct val="35000"/>
        <a:buBlip>
          <a:blip r:embed="rId16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8pPr>
      <a:lvl9pPr marL="4914900" indent="-546100" defTabSz="457200">
        <a:spcBef>
          <a:spcPts val="5000"/>
        </a:spcBef>
        <a:buSzPct val="35000"/>
        <a:buBlip>
          <a:blip r:embed="rId16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9pPr>
    </p:bodyStyle>
    <p:otherStyle>
      <a:lvl1pPr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1pPr>
      <a:lvl2pPr indent="2286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2pPr>
      <a:lvl3pPr indent="4572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3pPr>
      <a:lvl4pPr indent="6858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4pPr>
      <a:lvl5pPr indent="9144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5pPr>
      <a:lvl6pPr indent="11430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6pPr>
      <a:lvl7pPr indent="13716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7pPr>
      <a:lvl8pPr indent="16002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8pPr>
      <a:lvl9pPr indent="18288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93192">
              <a:tabLst>
                <a:tab pos="1282700" algn="l"/>
              </a:tabLst>
              <a:defRPr sz="8084">
                <a:effectLst>
                  <a:outerShdw blurRad="21844" dist="21844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84">
                <a:solidFill>
                  <a:srgbClr val="363929"/>
                </a:solidFill>
                <a:effectLst>
                  <a:outerShdw blurRad="21844" dist="21844" dir="2700000" rotWithShape="0">
                    <a:srgbClr val="FFFFFF">
                      <a:alpha val="50000"/>
                    </a:srgbClr>
                  </a:outerShdw>
                </a:effectLst>
              </a:rPr>
              <a:t>APUSH Review: Period 9 In 10 Minutes!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 sz="4200" dirty="0">
              <a:solidFill>
                <a:srgbClr val="363929"/>
              </a:solidFill>
              <a:effectLst>
                <a:outerShdw blurRad="25400" dist="25400" dir="2700000" rotWithShape="0">
                  <a:srgbClr val="FFFFFF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871339" y="152400"/>
            <a:ext cx="11772603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The Growth of Conservatism 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723900" y="2489200"/>
            <a:ext cx="11945541" cy="7050683"/>
          </a:xfrm>
          <a:prstGeom prst="rect">
            <a:avLst/>
          </a:prstGeom>
        </p:spPr>
        <p:txBody>
          <a:bodyPr/>
          <a:lstStyle/>
          <a:p>
            <a:pPr marL="453262" lvl="0" indent="-453262" defTabSz="379475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20">
                <a:solidFill>
                  <a:srgbClr val="363929"/>
                </a:solidFill>
              </a:rPr>
              <a:t>Reasons for:</a:t>
            </a:r>
          </a:p>
          <a:p>
            <a:pPr marL="906525" lvl="1" indent="-453262" defTabSz="379475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20">
                <a:solidFill>
                  <a:srgbClr val="363929"/>
                </a:solidFill>
              </a:rPr>
              <a:t>Decrease in public trust in government</a:t>
            </a:r>
          </a:p>
          <a:p>
            <a:pPr marL="906525" lvl="1" indent="-453262" defTabSz="379475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20">
                <a:solidFill>
                  <a:srgbClr val="363929"/>
                </a:solidFill>
              </a:rPr>
              <a:t>Economic problems - stagflation and oil embargoes </a:t>
            </a:r>
          </a:p>
          <a:p>
            <a:pPr marL="906525" lvl="1" indent="-453262" defTabSz="379475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20">
                <a:solidFill>
                  <a:srgbClr val="363929"/>
                </a:solidFill>
              </a:rPr>
              <a:t>Political scandals - Watergate, Pentagon Papers</a:t>
            </a:r>
          </a:p>
          <a:p>
            <a:pPr marL="906525" lvl="1" indent="-453262" defTabSz="379475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20">
                <a:solidFill>
                  <a:srgbClr val="363929"/>
                </a:solidFill>
              </a:rPr>
              <a:t>Foreign policy “failures” - Iran Hostage Crisis</a:t>
            </a:r>
          </a:p>
          <a:p>
            <a:pPr marL="906525" lvl="1" indent="-453262" defTabSz="379475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20">
                <a:solidFill>
                  <a:srgbClr val="363929"/>
                </a:solidFill>
              </a:rPr>
              <a:t>Social and Moral decay - rising crime, juvenile delinquency </a:t>
            </a:r>
          </a:p>
          <a:p>
            <a:pPr marL="906525" lvl="1" indent="-453262" defTabSz="379475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20">
                <a:solidFill>
                  <a:srgbClr val="363929"/>
                </a:solidFill>
              </a:rPr>
              <a:t>Rise of evangelical churches</a:t>
            </a:r>
          </a:p>
        </p:txBody>
      </p:sp>
      <p:pic>
        <p:nvPicPr>
          <p:cNvPr id="42" name="800px-WatergateFromAir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80452" y="1761811"/>
            <a:ext cx="3624200" cy="2718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FLAG_POLICY_DURING_THE_1973_oil_crisis.g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73950" y="57150"/>
            <a:ext cx="3174250" cy="48350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1" build="p" bldLvl="5" animBg="1" advAuto="0"/>
      <p:bldP spid="42" grpId="3" animBg="1" advAuto="0"/>
      <p:bldP spid="43" grpId="2" animBg="1" advAuto="0"/>
      <p:bldP spid="43" grpId="4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871339" y="152400"/>
            <a:ext cx="11772603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The Growth of Conservatism 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723900" y="2489200"/>
            <a:ext cx="11945541" cy="7050683"/>
          </a:xfrm>
          <a:prstGeom prst="rect">
            <a:avLst/>
          </a:prstGeom>
        </p:spPr>
        <p:txBody>
          <a:bodyPr/>
          <a:lstStyle/>
          <a:p>
            <a:pPr marL="431419" lvl="0" indent="-431419" defTabSz="361188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60">
                <a:solidFill>
                  <a:srgbClr val="363929"/>
                </a:solidFill>
              </a:rPr>
              <a:t>Successes of the Conservative Movement:</a:t>
            </a:r>
          </a:p>
          <a:p>
            <a:pPr marL="862838" lvl="1" indent="-431419" defTabSz="361188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60">
                <a:solidFill>
                  <a:srgbClr val="363929"/>
                </a:solidFill>
              </a:rPr>
              <a:t>Reduced taxes - Reaganomics, tax cuts under President George W. Bush</a:t>
            </a:r>
          </a:p>
          <a:p>
            <a:pPr marL="862838" lvl="1" indent="-431419" defTabSz="361188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60">
                <a:solidFill>
                  <a:srgbClr val="363929"/>
                </a:solidFill>
              </a:rPr>
              <a:t>Reduced regulations of industries - less government involvement</a:t>
            </a:r>
          </a:p>
          <a:p>
            <a:pPr marL="431419" lvl="0" indent="-431419" defTabSz="361188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60">
                <a:solidFill>
                  <a:srgbClr val="363929"/>
                </a:solidFill>
              </a:rPr>
              <a:t>Failures of the Conservative Movement:</a:t>
            </a:r>
          </a:p>
          <a:p>
            <a:pPr marL="862838" lvl="1" indent="-431419" defTabSz="361188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60">
                <a:solidFill>
                  <a:srgbClr val="363929"/>
                </a:solidFill>
              </a:rPr>
              <a:t>Size of government grew despite denouncing “big government”</a:t>
            </a:r>
          </a:p>
          <a:p>
            <a:pPr marL="862838" lvl="1" indent="-431419" defTabSz="361188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60">
                <a:solidFill>
                  <a:srgbClr val="363929"/>
                </a:solidFill>
              </a:rPr>
              <a:t>Moral ideas met opposition - </a:t>
            </a:r>
            <a:r>
              <a:rPr sz="3160" i="1">
                <a:solidFill>
                  <a:srgbClr val="363929"/>
                </a:solidFill>
              </a:rPr>
              <a:t>Planned Parenthood v. Casey</a:t>
            </a:r>
          </a:p>
        </p:txBody>
      </p:sp>
      <p:pic>
        <p:nvPicPr>
          <p:cNvPr id="47" name="Ronald_Reagan_televised_address_from_the_Oval_Office,_outlining_plan_for_Tax_Reduction_Legislation_July_198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46036" y="391064"/>
            <a:ext cx="4842984" cy="3202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Total_Revenues_and_Outlays_as_Percent_GDP,_201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98133" y="2758016"/>
            <a:ext cx="10160001" cy="4711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build="p" bldLvl="5" animBg="1" advAuto="0"/>
      <p:bldP spid="47" grpId="2" animBg="1" advAuto="0"/>
      <p:bldP spid="47" grpId="5" animBg="1" advAuto="0"/>
      <p:bldP spid="48" grpId="3" animBg="1" advAuto="0"/>
      <p:bldP spid="48" grpId="4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871339" y="152400"/>
            <a:ext cx="11772603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Reagan’s Presidency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723900" y="2489200"/>
            <a:ext cx="11945541" cy="7050683"/>
          </a:xfrm>
          <a:prstGeom prst="rect">
            <a:avLst/>
          </a:prstGeom>
        </p:spPr>
        <p:txBody>
          <a:bodyPr/>
          <a:lstStyle/>
          <a:p>
            <a:pPr marL="431419" lvl="0" indent="-431419" defTabSz="361188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60">
                <a:solidFill>
                  <a:srgbClr val="363929"/>
                </a:solidFill>
              </a:rPr>
              <a:t>Reagan and the Soviet Union:</a:t>
            </a:r>
          </a:p>
          <a:p>
            <a:pPr marL="862838" lvl="1" indent="-431419" defTabSz="361188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60">
                <a:solidFill>
                  <a:srgbClr val="363929"/>
                </a:solidFill>
              </a:rPr>
              <a:t>Initially, he:</a:t>
            </a:r>
          </a:p>
          <a:p>
            <a:pPr marL="1294257" lvl="2" indent="-431419" defTabSz="361188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60">
                <a:solidFill>
                  <a:srgbClr val="363929"/>
                </a:solidFill>
              </a:rPr>
              <a:t>Rejected detente by increased defense spending - “Star Wars”</a:t>
            </a:r>
          </a:p>
          <a:p>
            <a:pPr marL="1294257" lvl="2" indent="-431419" defTabSz="361188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60">
                <a:solidFill>
                  <a:srgbClr val="363929"/>
                </a:solidFill>
              </a:rPr>
              <a:t>Used </a:t>
            </a:r>
            <a:r>
              <a:rPr sz="3160" b="1">
                <a:solidFill>
                  <a:srgbClr val="363929"/>
                </a:solidFill>
              </a:rPr>
              <a:t>bellicose rhetoric</a:t>
            </a:r>
            <a:r>
              <a:rPr sz="3160">
                <a:solidFill>
                  <a:srgbClr val="363929"/>
                </a:solidFill>
              </a:rPr>
              <a:t> - “Evil Empire”</a:t>
            </a:r>
          </a:p>
          <a:p>
            <a:pPr marL="862838" lvl="1" indent="-431419" defTabSz="361188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60">
                <a:solidFill>
                  <a:srgbClr val="363929"/>
                </a:solidFill>
              </a:rPr>
              <a:t>In his second term, he:</a:t>
            </a:r>
          </a:p>
          <a:p>
            <a:pPr marL="1294257" lvl="2" indent="-431419" defTabSz="361188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60">
                <a:solidFill>
                  <a:srgbClr val="363929"/>
                </a:solidFill>
              </a:rPr>
              <a:t>Improved relations with Mikhail Gorbachev </a:t>
            </a:r>
          </a:p>
          <a:p>
            <a:pPr marL="1294257" lvl="2" indent="-431419" defTabSz="361188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60">
                <a:solidFill>
                  <a:srgbClr val="363929"/>
                </a:solidFill>
              </a:rPr>
              <a:t>Reduced weapons (Start I)</a:t>
            </a:r>
          </a:p>
        </p:txBody>
      </p:sp>
      <p:pic>
        <p:nvPicPr>
          <p:cNvPr id="52" name="800px-Space_Laser_Satellite_Defense_System_Concept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24420" y="575733"/>
            <a:ext cx="5489314" cy="3403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Reagan_and_Gorbachev_hold_discussions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07977" y="1873250"/>
            <a:ext cx="5623590" cy="3786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1" build="p" bldLvl="5" animBg="1" advAuto="0"/>
      <p:bldP spid="52" grpId="2" animBg="1" advAuto="0"/>
      <p:bldP spid="53" grpId="3" animBg="1" advAuto="0"/>
      <p:bldP spid="53" grpId="4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871339" y="152400"/>
            <a:ext cx="11772603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Post-Cold War World 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723900" y="2489200"/>
            <a:ext cx="11945541" cy="7050683"/>
          </a:xfrm>
          <a:prstGeom prst="rect">
            <a:avLst/>
          </a:prstGeom>
        </p:spPr>
        <p:txBody>
          <a:bodyPr/>
          <a:lstStyle/>
          <a:p>
            <a:pPr marL="398653" lvl="0" indent="-398653" defTabSz="333756">
              <a:spcBef>
                <a:spcPts val="3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363929"/>
                </a:solidFill>
              </a:rPr>
              <a:t>US engaged in military and peacekeeping interventions:</a:t>
            </a:r>
          </a:p>
          <a:p>
            <a:pPr marL="797306" lvl="1" indent="-398653" defTabSz="333756">
              <a:spcBef>
                <a:spcPts val="3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363929"/>
                </a:solidFill>
              </a:rPr>
              <a:t>Serbia - NATO bombings of Milošević</a:t>
            </a:r>
          </a:p>
          <a:p>
            <a:pPr marL="797306" lvl="1" indent="-398653" defTabSz="333756">
              <a:spcBef>
                <a:spcPts val="3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363929"/>
                </a:solidFill>
              </a:rPr>
              <a:t>1st Gulf War </a:t>
            </a:r>
          </a:p>
          <a:p>
            <a:pPr marL="398653" lvl="0" indent="-398653" defTabSz="333756">
              <a:spcBef>
                <a:spcPts val="3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363929"/>
                </a:solidFill>
              </a:rPr>
              <a:t>Post-9/11:</a:t>
            </a:r>
          </a:p>
          <a:p>
            <a:pPr marL="797306" lvl="1" indent="-398653" defTabSz="333756">
              <a:spcBef>
                <a:spcPts val="3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363929"/>
                </a:solidFill>
              </a:rPr>
              <a:t>US engaged in lengthy conflicts in Afghanistan and Iraq</a:t>
            </a:r>
          </a:p>
          <a:p>
            <a:pPr marL="398653" lvl="0" indent="-398653" defTabSz="333756">
              <a:spcBef>
                <a:spcPts val="3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363929"/>
                </a:solidFill>
              </a:rPr>
              <a:t>War on terrorism:</a:t>
            </a:r>
          </a:p>
          <a:p>
            <a:pPr marL="797306" lvl="1" indent="-398653" defTabSz="333756">
              <a:spcBef>
                <a:spcPts val="3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363929"/>
                </a:solidFill>
              </a:rPr>
              <a:t>Sought to eliminate terrorist threats</a:t>
            </a:r>
          </a:p>
          <a:p>
            <a:pPr marL="797306" lvl="1" indent="-398653" defTabSz="333756">
              <a:spcBef>
                <a:spcPts val="3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363929"/>
                </a:solidFill>
              </a:rPr>
              <a:t>Debates over protection of civil liberties - Patriot Act</a:t>
            </a:r>
          </a:p>
        </p:txBody>
      </p:sp>
      <p:pic>
        <p:nvPicPr>
          <p:cNvPr id="57" name="438px-Milosevic-Lopez_cropped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18016" y="2241550"/>
            <a:ext cx="2653951" cy="362949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Gulf_War_Photobox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73542" y="1073150"/>
            <a:ext cx="3782592" cy="4642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1" build="p" bldLvl="5" animBg="1" advAuto="0"/>
      <p:bldP spid="57" grpId="2" animBg="1" advAuto="0"/>
      <p:bldP spid="58" grpId="3" animBg="1" advAuto="0"/>
      <p:bldP spid="58" grpId="4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871339" y="152400"/>
            <a:ext cx="11772603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US Economy Post 1980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723900" y="2489200"/>
            <a:ext cx="11945541" cy="7050683"/>
          </a:xfrm>
          <a:prstGeom prst="rect">
            <a:avLst/>
          </a:prstGeom>
        </p:spPr>
        <p:txBody>
          <a:bodyPr/>
          <a:lstStyle/>
          <a:p>
            <a:pPr marL="376809" lvl="0" indent="-376809" defTabSz="315468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363929"/>
                </a:solidFill>
              </a:rPr>
              <a:t>Economic inequality increased due to:</a:t>
            </a:r>
          </a:p>
          <a:p>
            <a:pPr marL="753618" lvl="1" indent="-376809" defTabSz="315468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363929"/>
                </a:solidFill>
              </a:rPr>
              <a:t>Loss of manufacturing jobs (outsourcing)</a:t>
            </a:r>
          </a:p>
          <a:p>
            <a:pPr marL="753618" lvl="1" indent="-376809" defTabSz="315468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363929"/>
                </a:solidFill>
              </a:rPr>
              <a:t>Middle class has seen wages stagnated </a:t>
            </a:r>
          </a:p>
          <a:p>
            <a:pPr marL="376809" lvl="0" indent="-376809" defTabSz="315468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363929"/>
                </a:solidFill>
              </a:rPr>
              <a:t>Free trade debates:</a:t>
            </a:r>
          </a:p>
          <a:p>
            <a:pPr marL="753618" lvl="1" indent="-376809" defTabSz="315468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363929"/>
                </a:solidFill>
              </a:rPr>
              <a:t>NAFTA - some argue it led to outsourcing, others argue it led to lower cost for goods</a:t>
            </a:r>
          </a:p>
          <a:p>
            <a:pPr marL="376809" lvl="0" indent="-376809" defTabSz="315468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363929"/>
                </a:solidFill>
              </a:rPr>
              <a:t>Debates over government social safety nets:</a:t>
            </a:r>
          </a:p>
          <a:p>
            <a:pPr marL="753618" lvl="1" indent="-376809" defTabSz="315468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363929"/>
                </a:solidFill>
              </a:rPr>
              <a:t>Social Security Reform - baby boomers retiring </a:t>
            </a:r>
          </a:p>
          <a:p>
            <a:pPr marL="753618" lvl="1" indent="-376809" defTabSz="315468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363929"/>
                </a:solidFill>
              </a:rPr>
              <a:t>Health Care Reform - “Obamacare”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871339" y="152400"/>
            <a:ext cx="11772603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Environment and Demographics Post 1980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723900" y="2489200"/>
            <a:ext cx="11945541" cy="7050683"/>
          </a:xfrm>
          <a:prstGeom prst="rect">
            <a:avLst/>
          </a:prstGeom>
        </p:spPr>
        <p:txBody>
          <a:bodyPr/>
          <a:lstStyle/>
          <a:p>
            <a:pPr marL="376809" lvl="0" indent="-376809" defTabSz="315468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363929"/>
                </a:solidFill>
              </a:rPr>
              <a:t>Middle East conflicts and climate change concerns has led to debates over US dependency on oil and fossil fuels</a:t>
            </a:r>
          </a:p>
          <a:p>
            <a:pPr marL="376809" lvl="0" indent="-376809" defTabSz="315468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363929"/>
                </a:solidFill>
              </a:rPr>
              <a:t>Immigrants from 1965 forward have largely been from Asia and Latin America</a:t>
            </a:r>
          </a:p>
          <a:p>
            <a:pPr marL="753618" lvl="1" indent="-376809" defTabSz="315468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363929"/>
                </a:solidFill>
              </a:rPr>
              <a:t>Traditionally underrepresented groups</a:t>
            </a:r>
          </a:p>
          <a:p>
            <a:pPr marL="753618" lvl="1" indent="-376809" defTabSz="315468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363929"/>
                </a:solidFill>
              </a:rPr>
              <a:t>Debates over immigration - Immigration Reform and Control Act of 1986</a:t>
            </a:r>
          </a:p>
          <a:p>
            <a:pPr marL="376809" lvl="0" indent="-376809" defTabSz="315468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363929"/>
                </a:solidFill>
              </a:rPr>
              <a:t>Population gains in the South and West (“Sun Belt”)</a:t>
            </a:r>
          </a:p>
          <a:p>
            <a:pPr marL="376809" lvl="0" indent="-376809" defTabSz="315468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363929"/>
                </a:solidFill>
              </a:rPr>
              <a:t>Debates over gays and lesbians:</a:t>
            </a:r>
          </a:p>
          <a:p>
            <a:pPr marL="753618" lvl="1" indent="-376809" defTabSz="315468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363929"/>
                </a:solidFill>
              </a:rPr>
              <a:t>“Don’t Ask, Don’t Tell” - overturned in 2011 by President Obama</a:t>
            </a:r>
          </a:p>
        </p:txBody>
      </p:sp>
      <p:pic>
        <p:nvPicPr>
          <p:cNvPr id="65" name="800px-Obama_signs_DADT_repeal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80793" y="2542116"/>
            <a:ext cx="4349874" cy="28981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1" build="p" bldLvl="5" animBg="1" advAuto="0"/>
      <p:bldP spid="65" grpId="2" animBg="1" advAuto="0"/>
      <p:bldP spid="65" grpId="3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Quick Recap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832842" y="1855589"/>
            <a:ext cx="11890078" cy="7652544"/>
          </a:xfrm>
          <a:prstGeom prst="rect">
            <a:avLst/>
          </a:prstGeom>
        </p:spPr>
        <p:txBody>
          <a:bodyPr/>
          <a:lstStyle/>
          <a:p>
            <a:pPr marL="436880" lvl="0" indent="-436880" defTabSz="365760">
              <a:spcBef>
                <a:spcPts val="4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63929"/>
                </a:solidFill>
              </a:rPr>
              <a:t>Reasons for the growth of conservatism (Great potential short answer)</a:t>
            </a:r>
          </a:p>
          <a:p>
            <a:pPr marL="436880" lvl="0" indent="-436880" defTabSz="365760">
              <a:spcBef>
                <a:spcPts val="4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63929"/>
                </a:solidFill>
              </a:rPr>
              <a:t>Successes and failures of the conservative movement</a:t>
            </a:r>
          </a:p>
          <a:p>
            <a:pPr marL="436880" lvl="0" indent="-436880" defTabSz="365760">
              <a:spcBef>
                <a:spcPts val="4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63929"/>
                </a:solidFill>
              </a:rPr>
              <a:t>Reagan’s interactions with the Soviet Union - how did it change over time?</a:t>
            </a:r>
          </a:p>
          <a:p>
            <a:pPr marL="436880" lvl="0" indent="-436880" defTabSz="365760">
              <a:spcBef>
                <a:spcPts val="4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63929"/>
                </a:solidFill>
              </a:rPr>
              <a:t>War on Terrorism</a:t>
            </a:r>
          </a:p>
          <a:p>
            <a:pPr marL="436880" lvl="0" indent="-436880" defTabSz="365760">
              <a:spcBef>
                <a:spcPts val="4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63929"/>
                </a:solidFill>
              </a:rPr>
              <a:t>Economy post 1980</a:t>
            </a:r>
          </a:p>
          <a:p>
            <a:pPr marL="436880" lvl="0" indent="-436880" defTabSz="365760">
              <a:spcBef>
                <a:spcPts val="4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63929"/>
                </a:solidFill>
              </a:rPr>
              <a:t>NAFTA and free trade</a:t>
            </a:r>
          </a:p>
          <a:p>
            <a:pPr marL="436880" lvl="0" indent="-436880" defTabSz="365760">
              <a:spcBef>
                <a:spcPts val="4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63929"/>
                </a:solidFill>
              </a:rPr>
              <a:t>Immigrants and environmental debates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Short Answer Question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832842" y="2242939"/>
            <a:ext cx="11890078" cy="7265194"/>
          </a:xfrm>
          <a:prstGeom prst="rect">
            <a:avLst/>
          </a:prstGeom>
        </p:spPr>
        <p:txBody>
          <a:bodyPr/>
          <a:lstStyle/>
          <a:p>
            <a:pPr marL="524255" lvl="0" indent="-524255" defTabSz="438911">
              <a:spcBef>
                <a:spcPts val="4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39">
                <a:solidFill>
                  <a:srgbClr val="363929"/>
                </a:solidFill>
              </a:rPr>
              <a:t>Answer all three parts</a:t>
            </a:r>
          </a:p>
          <a:p>
            <a:pPr marL="524255" lvl="0" indent="-524255" defTabSz="438911">
              <a:spcBef>
                <a:spcPts val="4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39">
                <a:solidFill>
                  <a:srgbClr val="363929"/>
                </a:solidFill>
              </a:rPr>
              <a:t>The 1980s saw a rise in conservatism</a:t>
            </a:r>
          </a:p>
          <a:p>
            <a:pPr marL="524255" lvl="0" indent="-524255" defTabSz="438911">
              <a:spcBef>
                <a:spcPts val="4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39">
                <a:solidFill>
                  <a:srgbClr val="363929"/>
                </a:solidFill>
              </a:rPr>
              <a:t>a) Briefly explain one cause for the rise of conservatism</a:t>
            </a:r>
          </a:p>
          <a:p>
            <a:pPr marL="524255" lvl="0" indent="-524255" defTabSz="438911">
              <a:spcBef>
                <a:spcPts val="4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39">
                <a:solidFill>
                  <a:srgbClr val="363929"/>
                </a:solidFill>
              </a:rPr>
              <a:t>b) Briefly explain one success of the conservative movement</a:t>
            </a:r>
          </a:p>
          <a:p>
            <a:pPr marL="524255" lvl="0" indent="-524255" defTabSz="438911">
              <a:spcBef>
                <a:spcPts val="4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39">
                <a:solidFill>
                  <a:srgbClr val="363929"/>
                </a:solidFill>
              </a:rPr>
              <a:t>c) Briefly explain one failure of the conservative movement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1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LinenBook">
  <a:themeElements>
    <a:clrScheme name="LinenBook">
      <a:dk1>
        <a:srgbClr val="363929"/>
      </a:dk1>
      <a:lt1>
        <a:srgbClr val="181039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inenBook">
  <a:themeElements>
    <a:clrScheme name="LinenBook">
      <a:dk1>
        <a:srgbClr val="000000"/>
      </a:dk1>
      <a:lt1>
        <a:srgbClr val="FFFFFF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</Words>
  <Application>Microsoft Macintosh PowerPoint</Application>
  <PresentationFormat>Custom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Helvetica Neue</vt:lpstr>
      <vt:lpstr>Optima</vt:lpstr>
      <vt:lpstr>LinenBook</vt:lpstr>
      <vt:lpstr>APUSH Review: Period 9 In 10 Minutes!</vt:lpstr>
      <vt:lpstr>The Growth of Conservatism </vt:lpstr>
      <vt:lpstr>The Growth of Conservatism </vt:lpstr>
      <vt:lpstr>Reagan’s Presidency</vt:lpstr>
      <vt:lpstr>Post-Cold War World </vt:lpstr>
      <vt:lpstr>US Economy Post 1980</vt:lpstr>
      <vt:lpstr>Environment and Demographics Post 1980</vt:lpstr>
      <vt:lpstr>Quick Recap</vt:lpstr>
      <vt:lpstr>Short Answer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Period 9 In 10 Minutes!</dc:title>
  <cp:lastModifiedBy>Medrano, Joann</cp:lastModifiedBy>
  <cp:revision>1</cp:revision>
  <dcterms:modified xsi:type="dcterms:W3CDTF">2019-05-07T19:39:08Z</dcterms:modified>
</cp:coreProperties>
</file>