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048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1228250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2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 spd="med"/>
  <p:txStyles>
    <p:titleStyle>
      <a:lvl1pPr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5632">
                <a:effectLst>
                  <a:outerShdw blurRad="44704" dist="22352" dir="5400000" rotWithShape="0">
                    <a:srgbClr val="000000"/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632" b="1" dirty="0">
                <a:solidFill>
                  <a:srgbClr val="FFFFFF"/>
                </a:solidFill>
                <a:effectLst>
                  <a:outerShdw blurRad="44704" dist="22352" dir="5400000" rotWithShape="0">
                    <a:srgbClr val="000000"/>
                  </a:outerShdw>
                </a:effectLst>
              </a:rPr>
              <a:t>APUSH Review: Period 7 (1890 </a:t>
            </a:r>
            <a:r>
              <a:rPr lang="mr-IN" sz="5632" b="1" dirty="0" smtClean="0">
                <a:solidFill>
                  <a:srgbClr val="FFFFFF"/>
                </a:solidFill>
                <a:effectLst>
                  <a:outerShdw blurRad="44704" dist="22352" dir="5400000" rotWithShape="0">
                    <a:srgbClr val="000000"/>
                  </a:outerShdw>
                </a:effectLst>
              </a:rPr>
              <a:t>–</a:t>
            </a:r>
            <a:r>
              <a:rPr sz="5632" b="1" dirty="0" smtClean="0">
                <a:solidFill>
                  <a:srgbClr val="FFFFFF"/>
                </a:solidFill>
                <a:effectLst>
                  <a:outerShdw blurRad="44704" dist="22352" dir="5400000" rotWithShape="0">
                    <a:srgbClr val="000000"/>
                  </a:outerShdw>
                </a:effectLst>
              </a:rPr>
              <a:t> </a:t>
            </a:r>
            <a:r>
              <a:rPr sz="5632" b="1" dirty="0">
                <a:solidFill>
                  <a:srgbClr val="FFFFFF"/>
                </a:solidFill>
                <a:effectLst>
                  <a:outerShdw blurRad="44704" dist="22352" dir="5400000" rotWithShape="0">
                    <a:srgbClr val="000000"/>
                  </a:outerShdw>
                </a:effectLst>
              </a:rPr>
              <a:t>1945</a:t>
            </a:r>
            <a:r>
              <a:rPr sz="5632" b="1" dirty="0" smtClean="0">
                <a:solidFill>
                  <a:srgbClr val="FFFFFF"/>
                </a:solidFill>
                <a:effectLst>
                  <a:outerShdw blurRad="44704" dist="22352" dir="5400000" rotWithShape="0">
                    <a:srgbClr val="000000"/>
                  </a:outerShdw>
                </a:effectLst>
              </a:rPr>
              <a:t>)</a:t>
            </a:r>
            <a:endParaRPr sz="5632" b="1" dirty="0">
              <a:solidFill>
                <a:srgbClr val="FFFFFF"/>
              </a:solidFill>
              <a:effectLst>
                <a:outerShdw blurRad="44704" dist="22352" dir="5400000" rotWithShape="0">
                  <a:srgbClr val="000000"/>
                </a:outerShdw>
              </a:effectLst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sz="2400" dirty="0">
              <a:solidFill>
                <a:srgbClr val="FFFFFF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US Expansion Overseas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762000" y="2413000"/>
            <a:ext cx="11480800" cy="6900797"/>
          </a:xfrm>
          <a:prstGeom prst="rect">
            <a:avLst/>
          </a:prstGeom>
        </p:spPr>
        <p:txBody>
          <a:bodyPr/>
          <a:lstStyle/>
          <a:p>
            <a:pPr marL="284479" lvl="0" indent="-284479" defTabSz="408940">
              <a:spcBef>
                <a:spcPts val="2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80">
                <a:solidFill>
                  <a:srgbClr val="EBEBEB"/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rPr>
              <a:t>Reasons for:</a:t>
            </a:r>
          </a:p>
          <a:p>
            <a:pPr marL="568959" lvl="1" indent="-284479" defTabSz="408940">
              <a:spcBef>
                <a:spcPts val="2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80">
                <a:solidFill>
                  <a:srgbClr val="EBEBEB"/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rPr>
              <a:t>“Closing” of the Frontier</a:t>
            </a:r>
          </a:p>
          <a:p>
            <a:pPr marL="568959" lvl="1" indent="-284479" defTabSz="408940">
              <a:spcBef>
                <a:spcPts val="2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80">
                <a:solidFill>
                  <a:srgbClr val="EBEBEB"/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rPr>
              <a:t>Economic Motives</a:t>
            </a:r>
          </a:p>
          <a:p>
            <a:pPr marL="568959" lvl="1" indent="-284479" defTabSz="408940">
              <a:spcBef>
                <a:spcPts val="2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80">
                <a:solidFill>
                  <a:srgbClr val="EBEBEB"/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rPr>
              <a:t>Racial Theories</a:t>
            </a:r>
          </a:p>
          <a:p>
            <a:pPr marL="284479" lvl="0" indent="-284479" defTabSz="408940">
              <a:spcBef>
                <a:spcPts val="2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80">
                <a:solidFill>
                  <a:srgbClr val="EBEBEB"/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rPr>
              <a:t>Impacts?</a:t>
            </a:r>
          </a:p>
          <a:p>
            <a:pPr marL="568959" lvl="1" indent="-284479" defTabSz="408940">
              <a:spcBef>
                <a:spcPts val="2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80">
                <a:solidFill>
                  <a:srgbClr val="EBEBEB"/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rPr>
              <a:t>Spanish-American War</a:t>
            </a:r>
          </a:p>
          <a:p>
            <a:pPr marL="568959" lvl="1" indent="-284479" defTabSz="408940">
              <a:spcBef>
                <a:spcPts val="2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80">
                <a:solidFill>
                  <a:srgbClr val="EBEBEB"/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rPr>
              <a:t>US gained Guam, Puerto Rico, Philippines</a:t>
            </a:r>
          </a:p>
          <a:p>
            <a:pPr marL="853439" lvl="2" indent="-284479" defTabSz="408940">
              <a:spcBef>
                <a:spcPts val="2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80">
                <a:solidFill>
                  <a:srgbClr val="EBEBEB"/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rPr>
              <a:t>Protracted insurrection in the Philippines</a:t>
            </a:r>
          </a:p>
          <a:p>
            <a:pPr marL="568959" lvl="1" indent="-284479" defTabSz="408940">
              <a:spcBef>
                <a:spcPts val="2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80">
                <a:solidFill>
                  <a:srgbClr val="EBEBEB"/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rPr>
              <a:t>Debates between imperialists and anti-imperialists (similar to interventionists and isolationists)</a:t>
            </a:r>
          </a:p>
        </p:txBody>
      </p:sp>
      <p:pic>
        <p:nvPicPr>
          <p:cNvPr id="38" name="Frederick_Jackson_Turn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82200" y="1935996"/>
            <a:ext cx="2725263" cy="3698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427px-Puck_cover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44591" y="2072216"/>
            <a:ext cx="3256459" cy="4568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Emilio_Aguinaldo_(ca._1898)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4616" y="2595033"/>
            <a:ext cx="3848101" cy="4292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 build="p" bldLvl="5" animBg="1" advAuto="0"/>
      <p:bldP spid="38" grpId="2" animBg="1" advAuto="0"/>
      <p:bldP spid="39" grpId="3" animBg="1" advAuto="0"/>
      <p:bldP spid="40" grpId="4" animBg="1" advAuto="0"/>
      <p:bldP spid="40" grpId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1628643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Progressive Era (1890 - 1920)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161990" y="1625070"/>
            <a:ext cx="12532851" cy="7793171"/>
          </a:xfrm>
          <a:prstGeom prst="rect">
            <a:avLst/>
          </a:prstGeom>
        </p:spPr>
        <p:txBody>
          <a:bodyPr/>
          <a:lstStyle/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Progressive tended to be:</a:t>
            </a:r>
          </a:p>
          <a:p>
            <a:pPr marL="633983" lvl="1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Urban, middle class, and be women</a:t>
            </a: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Progressives sought to:</a:t>
            </a:r>
          </a:p>
          <a:p>
            <a:pPr marL="633983" lvl="1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Reform society socially and politically on the local, state, and federal levels</a:t>
            </a:r>
          </a:p>
          <a:p>
            <a:pPr marL="633983" lvl="1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Use the federal government to regulate:</a:t>
            </a:r>
          </a:p>
          <a:p>
            <a:pPr marL="950975" lvl="2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Businesses - Clayton Anti-trust Act</a:t>
            </a:r>
          </a:p>
          <a:p>
            <a:pPr marL="950975" lvl="2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Economy - Federal Reserve </a:t>
            </a:r>
          </a:p>
          <a:p>
            <a:pPr marL="950975" lvl="2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Environment - Teddy Roosevelt, John Muir</a:t>
            </a:r>
          </a:p>
          <a:p>
            <a:pPr marL="950975" lvl="2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Expand Democracy - Initiative, referendum, recall, 17th and 19th amendments</a:t>
            </a:r>
          </a:p>
        </p:txBody>
      </p:sp>
      <p:pic>
        <p:nvPicPr>
          <p:cNvPr id="44" name="444px-Robert_M_La_Follette,_S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66890" y="4752685"/>
            <a:ext cx="2743177" cy="37069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1" build="p" bldLvl="5" animBg="1" advAuto="0"/>
      <p:bldP spid="44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1628643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World War I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161990" y="1625070"/>
            <a:ext cx="12532851" cy="7793171"/>
          </a:xfrm>
          <a:prstGeom prst="rect">
            <a:avLst/>
          </a:prstGeom>
        </p:spPr>
        <p:txBody>
          <a:bodyPr/>
          <a:lstStyle/>
          <a:p>
            <a:pPr marL="321056" lvl="0" indent="-321056" defTabSz="461518">
              <a:spcBef>
                <a:spcPts val="3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86">
                <a:solidFill>
                  <a:srgbClr val="EBEBEB"/>
                </a:solidFill>
                <a:effectLst>
                  <a:outerShdw blurRad="40132" dist="20066" dir="5400000" rotWithShape="0">
                    <a:srgbClr val="000000"/>
                  </a:outerShdw>
                </a:effectLst>
              </a:rPr>
              <a:t>WWI: </a:t>
            </a:r>
          </a:p>
          <a:p>
            <a:pPr marL="642112" lvl="1" indent="-321056" defTabSz="461518">
              <a:spcBef>
                <a:spcPts val="3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86">
                <a:solidFill>
                  <a:srgbClr val="EBEBEB"/>
                </a:solidFill>
                <a:effectLst>
                  <a:outerShdw blurRad="40132" dist="20066" dir="5400000" rotWithShape="0">
                    <a:srgbClr val="000000"/>
                  </a:outerShdw>
                </a:effectLst>
              </a:rPr>
              <a:t>US initially was neutral, entered to “make the world safe for democracy”</a:t>
            </a:r>
          </a:p>
          <a:p>
            <a:pPr marL="321056" lvl="0" indent="-321056" defTabSz="461518">
              <a:spcBef>
                <a:spcPts val="3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86">
                <a:solidFill>
                  <a:srgbClr val="EBEBEB"/>
                </a:solidFill>
                <a:effectLst>
                  <a:outerShdw blurRad="40132" dist="20066" dir="5400000" rotWithShape="0">
                    <a:srgbClr val="000000"/>
                  </a:outerShdw>
                </a:effectLst>
              </a:rPr>
              <a:t>Domestic life under WWI:</a:t>
            </a:r>
          </a:p>
          <a:p>
            <a:pPr marL="642112" lvl="1" indent="-321056" defTabSz="461518">
              <a:spcBef>
                <a:spcPts val="3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86">
                <a:solidFill>
                  <a:srgbClr val="EBEBEB"/>
                </a:solidFill>
                <a:effectLst>
                  <a:outerShdw blurRad="40132" dist="20066" dir="5400000" rotWithShape="0">
                    <a:srgbClr val="000000"/>
                  </a:outerShdw>
                </a:effectLst>
              </a:rPr>
              <a:t>Restriction of civil liberties </a:t>
            </a:r>
          </a:p>
          <a:p>
            <a:pPr marL="642112" lvl="1" indent="-321056" defTabSz="461518">
              <a:spcBef>
                <a:spcPts val="3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86">
                <a:solidFill>
                  <a:srgbClr val="EBEBEB"/>
                </a:solidFill>
                <a:effectLst>
                  <a:outerShdw blurRad="40132" dist="20066" dir="5400000" rotWithShape="0">
                    <a:srgbClr val="000000"/>
                  </a:outerShdw>
                </a:effectLst>
              </a:rPr>
              <a:t>Increased opportunities for women and African Americans</a:t>
            </a:r>
          </a:p>
          <a:p>
            <a:pPr marL="642112" lvl="1" indent="-321056" defTabSz="461518">
              <a:spcBef>
                <a:spcPts val="3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86">
                <a:solidFill>
                  <a:srgbClr val="EBEBEB"/>
                </a:solidFill>
                <a:effectLst>
                  <a:outerShdw blurRad="40132" dist="20066" dir="5400000" rotWithShape="0">
                    <a:srgbClr val="000000"/>
                  </a:outerShdw>
                </a:effectLst>
              </a:rPr>
              <a:t>Great Migration</a:t>
            </a:r>
          </a:p>
          <a:p>
            <a:pPr marL="321056" lvl="0" indent="-321056" defTabSz="461518">
              <a:spcBef>
                <a:spcPts val="3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86">
                <a:solidFill>
                  <a:srgbClr val="EBEBEB"/>
                </a:solidFill>
                <a:effectLst>
                  <a:outerShdw blurRad="40132" dist="20066" dir="5400000" rotWithShape="0">
                    <a:srgbClr val="000000"/>
                  </a:outerShdw>
                </a:effectLst>
              </a:rPr>
              <a:t>Treaty of Versailles and League of Nations </a:t>
            </a:r>
          </a:p>
          <a:p>
            <a:pPr marL="642112" lvl="1" indent="-321056" defTabSz="461518">
              <a:spcBef>
                <a:spcPts val="3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86">
                <a:solidFill>
                  <a:srgbClr val="EBEBEB"/>
                </a:solidFill>
                <a:effectLst>
                  <a:outerShdw blurRad="40132" dist="20066" dir="5400000" rotWithShape="0">
                    <a:srgbClr val="000000"/>
                  </a:outerShdw>
                </a:effectLst>
              </a:rPr>
              <a:t>Wilson’s 14 Points heavily influenced the Treaty (minus punishment of Germany)</a:t>
            </a:r>
          </a:p>
          <a:p>
            <a:pPr marL="642112" lvl="1" indent="-321056" defTabSz="461518">
              <a:spcBef>
                <a:spcPts val="3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86">
                <a:solidFill>
                  <a:srgbClr val="EBEBEB"/>
                </a:solidFill>
                <a:effectLst>
                  <a:outerShdw blurRad="40132" dist="20066" dir="5400000" rotWithShape="0">
                    <a:srgbClr val="000000"/>
                  </a:outerShdw>
                </a:effectLst>
              </a:rPr>
              <a:t>Ultimately, the US did NOT join the League - (Washington’s Ghost)</a:t>
            </a:r>
          </a:p>
        </p:txBody>
      </p:sp>
      <p:pic>
        <p:nvPicPr>
          <p:cNvPr id="48" name="456px-Eugene_V._Debs,_bw_photo_portrait,_189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59730" y="649816"/>
            <a:ext cx="3254004" cy="4274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800px-During_World_War_I_there_was_a_great_migration_north_by_southern_Negroes_-_NARA_-_55909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5917" y="745066"/>
            <a:ext cx="7281150" cy="4951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The_Gap_in_the_Brid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2400" y="1282700"/>
            <a:ext cx="10160000" cy="718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Gilbert_Stuart,_George_Washington_(Lansdowne_portrait,_1796)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46896" y="1200150"/>
            <a:ext cx="3851054" cy="6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1851712" y="638307"/>
            <a:ext cx="4301464" cy="3186808"/>
          </a:xfrm>
          <a:prstGeom prst="wedgeEllipseCallout">
            <a:avLst>
              <a:gd name="adj1" fmla="val 74325"/>
              <a:gd name="adj2" fmla="val 16295"/>
            </a:avLst>
          </a:prstGeom>
          <a:blipFill>
            <a:blip r:embed="rId6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rPr>
              <a:t>In my Farewell Address I warned of “entangling alliances” and political parties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3000" fill="hold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build="p" bldLvl="5" animBg="1" advAuto="0"/>
      <p:bldP spid="48" grpId="2" animBg="1" advAuto="0"/>
      <p:bldP spid="48" grpId="7" animBg="1" advAuto="0"/>
      <p:bldP spid="49" grpId="3" animBg="1" advAuto="0"/>
      <p:bldP spid="49" grpId="6" animBg="1" advAuto="0"/>
      <p:bldP spid="50" grpId="4" animBg="1" advAuto="0"/>
      <p:bldP spid="50" grpId="5" animBg="1" advAuto="0"/>
      <p:bldP spid="51" grpId="8" animBg="1" advAuto="0"/>
      <p:bldP spid="51" grpId="11" animBg="1" advAuto="0"/>
      <p:bldP spid="52" grpId="9" animBg="1" advAuto="0"/>
      <p:bldP spid="52" grpId="1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1628643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1920s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161990" y="1625070"/>
            <a:ext cx="12532851" cy="7793171"/>
          </a:xfrm>
          <a:prstGeom prst="rect">
            <a:avLst/>
          </a:prstGeom>
        </p:spPr>
        <p:txBody>
          <a:bodyPr/>
          <a:lstStyle/>
          <a:p>
            <a:pPr marL="199136" lvl="0" indent="-199136" defTabSz="286258">
              <a:spcBef>
                <a:spcPts val="2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66">
                <a:solidFill>
                  <a:srgbClr val="EBEBEB"/>
                </a:solidFill>
                <a:effectLst>
                  <a:outerShdw blurRad="24892" dist="12446" dir="5400000" rotWithShape="0">
                    <a:srgbClr val="000000"/>
                  </a:outerShdw>
                </a:effectLst>
              </a:rPr>
              <a:t>1st Red Scare - 1919-1920: </a:t>
            </a:r>
          </a:p>
          <a:p>
            <a:pPr marL="398272" lvl="1" indent="-199136" defTabSz="286258">
              <a:spcBef>
                <a:spcPts val="2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66">
                <a:solidFill>
                  <a:srgbClr val="EBEBEB"/>
                </a:solidFill>
                <a:effectLst>
                  <a:outerShdw blurRad="24892" dist="12446" dir="5400000" rotWithShape="0">
                    <a:srgbClr val="000000"/>
                  </a:outerShdw>
                </a:effectLst>
              </a:rPr>
              <a:t>Caused by:</a:t>
            </a:r>
          </a:p>
          <a:p>
            <a:pPr marL="597408" lvl="2" indent="-199136" defTabSz="286258">
              <a:spcBef>
                <a:spcPts val="2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66">
                <a:solidFill>
                  <a:srgbClr val="EBEBEB"/>
                </a:solidFill>
                <a:effectLst>
                  <a:outerShdw blurRad="24892" dist="12446" dir="5400000" rotWithShape="0">
                    <a:srgbClr val="000000"/>
                  </a:outerShdw>
                </a:effectLst>
              </a:rPr>
              <a:t>Russian Revolution, labor unrest, immigrants</a:t>
            </a:r>
          </a:p>
          <a:p>
            <a:pPr marL="398272" lvl="1" indent="-199136" defTabSz="286258">
              <a:spcBef>
                <a:spcPts val="2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66">
                <a:solidFill>
                  <a:srgbClr val="EBEBEB"/>
                </a:solidFill>
                <a:effectLst>
                  <a:outerShdw blurRad="24892" dist="12446" dir="5400000" rotWithShape="0">
                    <a:srgbClr val="000000"/>
                  </a:outerShdw>
                </a:effectLst>
              </a:rPr>
              <a:t>Effects:</a:t>
            </a:r>
          </a:p>
          <a:p>
            <a:pPr marL="597408" lvl="2" indent="-199136" defTabSz="286258">
              <a:spcBef>
                <a:spcPts val="2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66">
                <a:solidFill>
                  <a:srgbClr val="EBEBEB"/>
                </a:solidFill>
                <a:effectLst>
                  <a:outerShdw blurRad="24892" dist="12446" dir="5400000" rotWithShape="0">
                    <a:srgbClr val="000000"/>
                  </a:outerShdw>
                </a:effectLst>
              </a:rPr>
              <a:t>Suppression of radicals </a:t>
            </a:r>
          </a:p>
          <a:p>
            <a:pPr marL="597408" lvl="2" indent="-199136" defTabSz="286258">
              <a:spcBef>
                <a:spcPts val="2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66">
                <a:solidFill>
                  <a:srgbClr val="EBEBEB"/>
                </a:solidFill>
                <a:effectLst>
                  <a:outerShdw blurRad="24892" dist="12446" dir="5400000" rotWithShape="0">
                    <a:srgbClr val="000000"/>
                  </a:outerShdw>
                </a:effectLst>
              </a:rPr>
              <a:t>Immigrants quotas (1921 - 1924) - later overturned in 1965</a:t>
            </a:r>
          </a:p>
          <a:p>
            <a:pPr marL="199136" lvl="0" indent="-199136" defTabSz="286258">
              <a:spcBef>
                <a:spcPts val="2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66">
                <a:solidFill>
                  <a:srgbClr val="EBEBEB"/>
                </a:solidFill>
                <a:effectLst>
                  <a:outerShdw blurRad="24892" dist="12446" dir="5400000" rotWithShape="0">
                    <a:srgbClr val="000000"/>
                  </a:outerShdw>
                </a:effectLst>
              </a:rPr>
              <a:t>Impacts of technologies:</a:t>
            </a:r>
          </a:p>
          <a:p>
            <a:pPr marL="398272" lvl="1" indent="-199136" defTabSz="286258">
              <a:spcBef>
                <a:spcPts val="2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66">
                <a:solidFill>
                  <a:srgbClr val="EBEBEB"/>
                </a:solidFill>
                <a:effectLst>
                  <a:outerShdw blurRad="24892" dist="12446" dir="5400000" rotWithShape="0">
                    <a:srgbClr val="000000"/>
                  </a:outerShdw>
                </a:effectLst>
              </a:rPr>
              <a:t>Improved standard of living, personal mobility, communication</a:t>
            </a:r>
          </a:p>
          <a:p>
            <a:pPr marL="199136" lvl="0" indent="-199136" defTabSz="286258">
              <a:spcBef>
                <a:spcPts val="2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66">
                <a:solidFill>
                  <a:srgbClr val="EBEBEB"/>
                </a:solidFill>
                <a:effectLst>
                  <a:outerShdw blurRad="24892" dist="12446" dir="5400000" rotWithShape="0">
                    <a:srgbClr val="000000"/>
                  </a:outerShdw>
                </a:effectLst>
              </a:rPr>
              <a:t>Conflicts in the 1920s:</a:t>
            </a:r>
          </a:p>
          <a:p>
            <a:pPr marL="398272" lvl="1" indent="-199136" defTabSz="286258">
              <a:spcBef>
                <a:spcPts val="2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66">
                <a:solidFill>
                  <a:srgbClr val="EBEBEB"/>
                </a:solidFill>
                <a:effectLst>
                  <a:outerShdw blurRad="24892" dist="12446" dir="5400000" rotWithShape="0">
                    <a:srgbClr val="000000"/>
                  </a:outerShdw>
                </a:effectLst>
              </a:rPr>
              <a:t>Fundamentalist Christianity v. Scientific modernism (Scopes Trial)</a:t>
            </a:r>
          </a:p>
          <a:p>
            <a:pPr marL="398272" lvl="1" indent="-199136" defTabSz="286258">
              <a:spcBef>
                <a:spcPts val="2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66">
                <a:solidFill>
                  <a:srgbClr val="EBEBEB"/>
                </a:solidFill>
                <a:effectLst>
                  <a:outerShdw blurRad="24892" dist="12446" dir="5400000" rotWithShape="0">
                    <a:srgbClr val="000000"/>
                  </a:outerShdw>
                </a:effectLst>
              </a:rPr>
              <a:t>Native-born v. new immigrants </a:t>
            </a:r>
          </a:p>
          <a:p>
            <a:pPr marL="398272" lvl="1" indent="-199136" defTabSz="286258">
              <a:spcBef>
                <a:spcPts val="2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66">
                <a:solidFill>
                  <a:srgbClr val="EBEBEB"/>
                </a:solidFill>
                <a:effectLst>
                  <a:outerShdw blurRad="24892" dist="12446" dir="5400000" rotWithShape="0">
                    <a:srgbClr val="000000"/>
                  </a:outerShdw>
                </a:effectLst>
              </a:rPr>
              <a:t>White versus black (Red Summer of 1919)</a:t>
            </a:r>
          </a:p>
          <a:p>
            <a:pPr marL="398272" lvl="1" indent="-199136" defTabSz="286258">
              <a:spcBef>
                <a:spcPts val="2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66">
                <a:solidFill>
                  <a:srgbClr val="EBEBEB"/>
                </a:solidFill>
                <a:effectLst>
                  <a:outerShdw blurRad="24892" dist="12446" dir="5400000" rotWithShape="0">
                    <a:srgbClr val="000000"/>
                  </a:outerShdw>
                </a:effectLst>
              </a:rPr>
              <a:t>Urban v. rural (1920 census)</a:t>
            </a:r>
          </a:p>
          <a:p>
            <a:pPr marL="199136" lvl="0" indent="-199136" defTabSz="286258">
              <a:spcBef>
                <a:spcPts val="2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66">
                <a:solidFill>
                  <a:srgbClr val="EBEBEB"/>
                </a:solidFill>
                <a:effectLst>
                  <a:outerShdw blurRad="24892" dist="12446" dir="5400000" rotWithShape="0">
                    <a:srgbClr val="000000"/>
                  </a:outerShdw>
                </a:effectLst>
              </a:rPr>
              <a:t>Harlem Renaissance:</a:t>
            </a:r>
          </a:p>
          <a:p>
            <a:pPr marL="398272" lvl="1" indent="-199136" defTabSz="286258">
              <a:spcBef>
                <a:spcPts val="2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66">
                <a:solidFill>
                  <a:srgbClr val="EBEBEB"/>
                </a:solidFill>
                <a:effectLst>
                  <a:outerShdw blurRad="24892" dist="12446" dir="5400000" rotWithShape="0">
                    <a:srgbClr val="000000"/>
                  </a:outerShdw>
                </a:effectLst>
              </a:rPr>
              <a:t>Celebration of African American culture through art, writing, and music</a:t>
            </a:r>
          </a:p>
        </p:txBody>
      </p:sp>
      <p:pic>
        <p:nvPicPr>
          <p:cNvPr id="56" name="Come_unto_me,_ye_oppres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29212" y="423333"/>
            <a:ext cx="4440122" cy="5426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CalvinCoolidgeimmigration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50766" y="6218766"/>
            <a:ext cx="4292601" cy="297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Scopes_trial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83233" y="677333"/>
            <a:ext cx="5746217" cy="4514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LangstonHughes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30133" y="2336800"/>
            <a:ext cx="3454401" cy="508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1" build="p" bldLvl="5" animBg="1" advAuto="0"/>
      <p:bldP spid="56" grpId="2" animBg="1" advAuto="0"/>
      <p:bldP spid="57" grpId="3" animBg="1" advAuto="0"/>
      <p:bldP spid="58" grpId="4" animBg="1" advAuto="0"/>
      <p:bldP spid="58" grpId="6" animBg="1" advAuto="0"/>
      <p:bldP spid="59" grpId="5" animBg="1" advAuto="0"/>
      <p:bldP spid="59" grpId="7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1628643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Great Depression/New Deal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161990" y="1625070"/>
            <a:ext cx="12532851" cy="7793171"/>
          </a:xfrm>
          <a:prstGeom prst="rect">
            <a:avLst/>
          </a:prstGeom>
        </p:spPr>
        <p:txBody>
          <a:bodyPr/>
          <a:lstStyle/>
          <a:p>
            <a:pPr marL="300736" lvl="0" indent="-300736" defTabSz="432308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16">
                <a:solidFill>
                  <a:srgbClr val="EBEBEB"/>
                </a:solidFill>
                <a:effectLst>
                  <a:outerShdw blurRad="37592" dist="18796" dir="5400000" rotWithShape="0">
                    <a:srgbClr val="000000"/>
                  </a:outerShdw>
                </a:effectLst>
              </a:rPr>
              <a:t>Great Depression</a:t>
            </a:r>
          </a:p>
          <a:p>
            <a:pPr marL="601472" lvl="1" indent="-300736" defTabSz="432308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16">
                <a:solidFill>
                  <a:srgbClr val="EBEBEB"/>
                </a:solidFill>
                <a:effectLst>
                  <a:outerShdw blurRad="37592" dist="18796" dir="5400000" rotWithShape="0">
                    <a:srgbClr val="000000"/>
                  </a:outerShdw>
                </a:effectLst>
              </a:rPr>
              <a:t>Led to calls for a stronger financial regulatory system</a:t>
            </a:r>
          </a:p>
          <a:p>
            <a:pPr marL="300736" lvl="0" indent="-300736" defTabSz="432308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16">
                <a:solidFill>
                  <a:srgbClr val="EBEBEB"/>
                </a:solidFill>
                <a:effectLst>
                  <a:outerShdw blurRad="37592" dist="18796" dir="5400000" rotWithShape="0">
                    <a:srgbClr val="000000"/>
                  </a:outerShdw>
                </a:effectLst>
              </a:rPr>
              <a:t>New Deal:</a:t>
            </a:r>
          </a:p>
          <a:p>
            <a:pPr marL="601472" lvl="1" indent="-300736" defTabSz="432308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16">
                <a:solidFill>
                  <a:srgbClr val="EBEBEB"/>
                </a:solidFill>
                <a:effectLst>
                  <a:outerShdw blurRad="37592" dist="18796" dir="5400000" rotWithShape="0">
                    <a:srgbClr val="000000"/>
                  </a:outerShdw>
                </a:effectLst>
              </a:rPr>
              <a:t>Focused on relief, recovery, and reform</a:t>
            </a:r>
          </a:p>
          <a:p>
            <a:pPr marL="601472" lvl="1" indent="-300736" defTabSz="432308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16">
                <a:solidFill>
                  <a:srgbClr val="EBEBEB"/>
                </a:solidFill>
                <a:effectLst>
                  <a:outerShdw blurRad="37592" dist="18796" dir="5400000" rotWithShape="0">
                    <a:srgbClr val="000000"/>
                  </a:outerShdw>
                </a:effectLst>
              </a:rPr>
              <a:t>Used earlier progressive ideas (great potential continuity question)</a:t>
            </a:r>
          </a:p>
          <a:p>
            <a:pPr marL="300736" lvl="0" indent="-300736" defTabSz="432308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16">
                <a:solidFill>
                  <a:srgbClr val="EBEBEB"/>
                </a:solidFill>
                <a:effectLst>
                  <a:outerShdw blurRad="37592" dist="18796" dir="5400000" rotWithShape="0">
                    <a:srgbClr val="000000"/>
                  </a:outerShdw>
                </a:effectLst>
              </a:rPr>
              <a:t>Challenges to New Deal?</a:t>
            </a:r>
          </a:p>
          <a:p>
            <a:pPr marL="601472" lvl="1" indent="-300736" defTabSz="432308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16">
                <a:solidFill>
                  <a:srgbClr val="EBEBEB"/>
                </a:solidFill>
                <a:effectLst>
                  <a:outerShdw blurRad="37592" dist="18796" dir="5400000" rotWithShape="0">
                    <a:srgbClr val="000000"/>
                  </a:outerShdw>
                </a:effectLst>
              </a:rPr>
              <a:t>Supreme Court -&gt; Packing plan, radials (Huey Long)</a:t>
            </a:r>
          </a:p>
          <a:p>
            <a:pPr marL="300736" lvl="0" indent="-300736" defTabSz="432308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16">
                <a:solidFill>
                  <a:srgbClr val="EBEBEB"/>
                </a:solidFill>
                <a:effectLst>
                  <a:outerShdw blurRad="37592" dist="18796" dir="5400000" rotWithShape="0">
                    <a:srgbClr val="000000"/>
                  </a:outerShdw>
                </a:effectLst>
              </a:rPr>
              <a:t>Impacts of the New Deal?</a:t>
            </a:r>
          </a:p>
          <a:p>
            <a:pPr marL="601472" lvl="1" indent="-300736" defTabSz="432308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16">
                <a:solidFill>
                  <a:srgbClr val="EBEBEB"/>
                </a:solidFill>
                <a:effectLst>
                  <a:outerShdw blurRad="37592" dist="18796" dir="5400000" rotWithShape="0">
                    <a:srgbClr val="000000"/>
                  </a:outerShdw>
                </a:effectLst>
              </a:rPr>
              <a:t>Legacy of reforms and agencies (Social Security, FDIC)</a:t>
            </a:r>
          </a:p>
          <a:p>
            <a:pPr marL="601472" lvl="1" indent="-300736" defTabSz="432308">
              <a:spcBef>
                <a:spcPts val="3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516">
                <a:solidFill>
                  <a:srgbClr val="EBEBEB"/>
                </a:solidFill>
                <a:effectLst>
                  <a:outerShdw blurRad="37592" dist="18796" dir="5400000" rotWithShape="0">
                    <a:srgbClr val="000000"/>
                  </a:outerShdw>
                </a:effectLst>
              </a:rPr>
              <a:t>Political realignment - African Americans and unions began to vote Democratic</a:t>
            </a:r>
          </a:p>
        </p:txBody>
      </p:sp>
      <p:pic>
        <p:nvPicPr>
          <p:cNvPr id="63" name="543px-HueyPLongGestur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08257" y="470285"/>
            <a:ext cx="3944748" cy="4358837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600px-US-FDIC-Seal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49527" y="5604933"/>
            <a:ext cx="3165807" cy="3165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Walletssn2.g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73766" y="3807835"/>
            <a:ext cx="5256228" cy="2667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1" build="p" bldLvl="5" animBg="1" advAuto="0"/>
      <p:bldP spid="63" grpId="2" animBg="1" advAuto="0"/>
      <p:bldP spid="64" grpId="3" animBg="1" advAuto="0"/>
      <p:bldP spid="65" grpId="4" animBg="1" advAuto="0"/>
      <p:bldP spid="65" grpId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1628643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World War II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161990" y="1625070"/>
            <a:ext cx="12532851" cy="7793171"/>
          </a:xfrm>
          <a:prstGeom prst="rect">
            <a:avLst/>
          </a:prstGeom>
        </p:spPr>
        <p:txBody>
          <a:bodyPr/>
          <a:lstStyle/>
          <a:p>
            <a:pPr marL="247904" lvl="0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US was “neutral” until Pearl Harbor </a:t>
            </a:r>
          </a:p>
          <a:p>
            <a:pPr marL="247904" lvl="0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Mass mobilization of the economy -&gt; ended the Great Depression -&gt; opportunities for women and minorities</a:t>
            </a:r>
          </a:p>
          <a:p>
            <a:pPr marL="247904" lvl="0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Wartime experiences:</a:t>
            </a:r>
          </a:p>
          <a:p>
            <a:pPr marL="495808" lvl="1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Japanese Internment</a:t>
            </a:r>
          </a:p>
          <a:p>
            <a:pPr marL="495808" lvl="1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Debates over race and segregation - Double V Campaign, Zoot Suit Riot</a:t>
            </a:r>
          </a:p>
          <a:p>
            <a:pPr marL="247904" lvl="0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Decision to drop the atomic bomb:</a:t>
            </a:r>
          </a:p>
          <a:p>
            <a:pPr marL="495808" lvl="1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To save American lives, end the war quickly, etc.</a:t>
            </a:r>
          </a:p>
          <a:p>
            <a:pPr marL="247904" lvl="0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Why did the US and its allies win?</a:t>
            </a:r>
          </a:p>
          <a:p>
            <a:pPr marL="495808" lvl="1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Commitment to democracy, technological advancements (Manhattan project), industrial production</a:t>
            </a:r>
          </a:p>
          <a:p>
            <a:pPr marL="247904" lvl="0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US post-war</a:t>
            </a:r>
          </a:p>
          <a:p>
            <a:pPr marL="495808" lvl="1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Emerged as the most powerful nation - Europe law in ruins</a:t>
            </a:r>
          </a:p>
        </p:txBody>
      </p:sp>
      <p:pic>
        <p:nvPicPr>
          <p:cNvPr id="69" name="753px-&quot;Persons_of_Japanese_ancestry_arrive_at_the_Santa_Anita_Assembly_Center_from_San_Pedro._Evacuees_lived_at_this_center_at_-_NARA_-_53996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2455" y="5943600"/>
            <a:ext cx="4678695" cy="3728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Trinity_shot_color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5655" y="277283"/>
            <a:ext cx="4678695" cy="53791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1" build="p" bldLvl="5" animBg="1" advAuto="0"/>
      <p:bldP spid="69" grpId="2" animBg="1" advAuto="0"/>
      <p:bldP spid="69" grpId="3" animBg="1" advAuto="0"/>
      <p:bldP spid="70" grpId="4" animBg="1" advAuto="0"/>
      <p:bldP spid="70" grpId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1628643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Quick Review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161990" y="2134525"/>
            <a:ext cx="12532851" cy="7283716"/>
          </a:xfrm>
          <a:prstGeom prst="rect">
            <a:avLst/>
          </a:prstGeom>
        </p:spPr>
        <p:txBody>
          <a:bodyPr/>
          <a:lstStyle/>
          <a:p>
            <a:pPr marL="260095" lvl="0" indent="-260095" defTabSz="373887">
              <a:spcBef>
                <a:spcPts val="2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176">
                <a:solidFill>
                  <a:srgbClr val="EBEBEB"/>
                </a:solidFill>
                <a:effectLst>
                  <a:outerShdw blurRad="32512" dist="16256" dir="5400000" rotWithShape="0">
                    <a:srgbClr val="000000"/>
                  </a:outerShdw>
                </a:effectLst>
              </a:rPr>
              <a:t>Reasons for US expansion overseas</a:t>
            </a:r>
          </a:p>
          <a:p>
            <a:pPr marL="260095" lvl="0" indent="-260095" defTabSz="373887">
              <a:spcBef>
                <a:spcPts val="2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176">
                <a:solidFill>
                  <a:srgbClr val="EBEBEB"/>
                </a:solidFill>
                <a:effectLst>
                  <a:outerShdw blurRad="32512" dist="16256" dir="5400000" rotWithShape="0">
                    <a:srgbClr val="000000"/>
                  </a:outerShdw>
                </a:effectLst>
              </a:rPr>
              <a:t>Spanish-American War</a:t>
            </a:r>
          </a:p>
          <a:p>
            <a:pPr marL="260095" lvl="0" indent="-260095" defTabSz="373887">
              <a:spcBef>
                <a:spcPts val="2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176">
                <a:solidFill>
                  <a:srgbClr val="EBEBEB"/>
                </a:solidFill>
                <a:effectLst>
                  <a:outerShdw blurRad="32512" dist="16256" dir="5400000" rotWithShape="0">
                    <a:srgbClr val="000000"/>
                  </a:outerShdw>
                </a:effectLst>
              </a:rPr>
              <a:t>Who were Progressives? What were their goals?</a:t>
            </a:r>
          </a:p>
          <a:p>
            <a:pPr marL="260095" lvl="0" indent="-260095" defTabSz="373887">
              <a:spcBef>
                <a:spcPts val="2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176">
                <a:solidFill>
                  <a:srgbClr val="EBEBEB"/>
                </a:solidFill>
                <a:effectLst>
                  <a:outerShdw blurRad="32512" dist="16256" dir="5400000" rotWithShape="0">
                    <a:srgbClr val="000000"/>
                  </a:outerShdw>
                </a:effectLst>
              </a:rPr>
              <a:t>Domestic life during WWI and WWII</a:t>
            </a:r>
          </a:p>
          <a:p>
            <a:pPr marL="260095" lvl="0" indent="-260095" defTabSz="373887">
              <a:spcBef>
                <a:spcPts val="2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176">
                <a:solidFill>
                  <a:srgbClr val="EBEBEB"/>
                </a:solidFill>
                <a:effectLst>
                  <a:outerShdw blurRad="32512" dist="16256" dir="5400000" rotWithShape="0">
                    <a:srgbClr val="000000"/>
                  </a:outerShdw>
                </a:effectLst>
              </a:rPr>
              <a:t>Treaty of Versailles and League of Nations</a:t>
            </a:r>
          </a:p>
          <a:p>
            <a:pPr marL="260095" lvl="0" indent="-260095" defTabSz="373887">
              <a:spcBef>
                <a:spcPts val="2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176">
                <a:solidFill>
                  <a:srgbClr val="EBEBEB"/>
                </a:solidFill>
                <a:effectLst>
                  <a:outerShdw blurRad="32512" dist="16256" dir="5400000" rotWithShape="0">
                    <a:srgbClr val="000000"/>
                  </a:outerShdw>
                </a:effectLst>
              </a:rPr>
              <a:t>The First Red Scare</a:t>
            </a:r>
          </a:p>
          <a:p>
            <a:pPr marL="260095" lvl="0" indent="-260095" defTabSz="373887">
              <a:spcBef>
                <a:spcPts val="2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176">
                <a:solidFill>
                  <a:srgbClr val="EBEBEB"/>
                </a:solidFill>
                <a:effectLst>
                  <a:outerShdw blurRad="32512" dist="16256" dir="5400000" rotWithShape="0">
                    <a:srgbClr val="000000"/>
                  </a:outerShdw>
                </a:effectLst>
              </a:rPr>
              <a:t>Harlem Renaissance</a:t>
            </a:r>
          </a:p>
          <a:p>
            <a:pPr marL="260095" lvl="0" indent="-260095" defTabSz="373887">
              <a:spcBef>
                <a:spcPts val="2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176">
                <a:solidFill>
                  <a:srgbClr val="EBEBEB"/>
                </a:solidFill>
                <a:effectLst>
                  <a:outerShdw blurRad="32512" dist="16256" dir="5400000" rotWithShape="0">
                    <a:srgbClr val="000000"/>
                  </a:outerShdw>
                </a:effectLst>
              </a:rPr>
              <a:t>Quota Acts</a:t>
            </a:r>
          </a:p>
          <a:p>
            <a:pPr marL="260095" lvl="0" indent="-260095" defTabSz="373887">
              <a:spcBef>
                <a:spcPts val="2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176">
                <a:solidFill>
                  <a:srgbClr val="EBEBEB"/>
                </a:solidFill>
                <a:effectLst>
                  <a:outerShdw blurRad="32512" dist="16256" dir="5400000" rotWithShape="0">
                    <a:srgbClr val="000000"/>
                  </a:outerShdw>
                </a:effectLst>
              </a:rPr>
              <a:t>Great Depression</a:t>
            </a:r>
          </a:p>
          <a:p>
            <a:pPr marL="260095" lvl="0" indent="-260095" defTabSz="373887">
              <a:spcBef>
                <a:spcPts val="2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176">
                <a:solidFill>
                  <a:srgbClr val="EBEBEB"/>
                </a:solidFill>
                <a:effectLst>
                  <a:outerShdw blurRad="32512" dist="16256" dir="5400000" rotWithShape="0">
                    <a:srgbClr val="000000"/>
                  </a:outerShdw>
                </a:effectLst>
              </a:rPr>
              <a:t>New Deal</a:t>
            </a:r>
          </a:p>
          <a:p>
            <a:pPr marL="260095" lvl="0" indent="-260095" defTabSz="373887">
              <a:spcBef>
                <a:spcPts val="2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176">
                <a:solidFill>
                  <a:srgbClr val="EBEBEB"/>
                </a:solidFill>
                <a:effectLst>
                  <a:outerShdw blurRad="32512" dist="16256" dir="5400000" rotWithShape="0">
                    <a:srgbClr val="000000"/>
                  </a:outerShdw>
                </a:effectLst>
              </a:rPr>
              <a:t>WWII - atomic bomb, Zoot Suit Riots, Japanese Internment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1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565</Words>
  <Application>Microsoft Macintosh PowerPoint</Application>
  <PresentationFormat>Custom</PresentationFormat>
  <Paragraphs>83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New_Template2</vt:lpstr>
      <vt:lpstr>APUSH Review: Period 7 (1890 – 1945)</vt:lpstr>
      <vt:lpstr>US Expansion Overseas</vt:lpstr>
      <vt:lpstr>Progressive Era (1890 - 1920)</vt:lpstr>
      <vt:lpstr>World War I</vt:lpstr>
      <vt:lpstr>1920s</vt:lpstr>
      <vt:lpstr>Great Depression/New Deal</vt:lpstr>
      <vt:lpstr>World War II</vt:lpstr>
      <vt:lpstr>Quick Review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Period 7 (1890 – 1945)</dc:title>
  <cp:lastModifiedBy>Joann Medrano</cp:lastModifiedBy>
  <cp:revision>1</cp:revision>
  <dcterms:modified xsi:type="dcterms:W3CDTF">2017-04-17T19:45:33Z</dcterms:modified>
</cp:coreProperties>
</file>